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11"/>
  </p:notesMasterIdLst>
  <p:sldIdLst>
    <p:sldId id="256" r:id="rId3"/>
    <p:sldId id="263" r:id="rId4"/>
    <p:sldId id="264" r:id="rId5"/>
    <p:sldId id="265" r:id="rId6"/>
    <p:sldId id="266" r:id="rId7"/>
    <p:sldId id="268" r:id="rId8"/>
    <p:sldId id="270" r:id="rId9"/>
    <p:sldId id="269" r:id="rId10"/>
    <p:sldId id="283" r:id="rId11"/>
    <p:sldId id="271" r:id="rId12"/>
    <p:sldId id="272" r:id="rId13"/>
    <p:sldId id="267" r:id="rId14"/>
    <p:sldId id="279" r:id="rId15"/>
    <p:sldId id="341" r:id="rId16"/>
    <p:sldId id="275" r:id="rId17"/>
    <p:sldId id="351" r:id="rId18"/>
    <p:sldId id="276" r:id="rId19"/>
    <p:sldId id="277" r:id="rId20"/>
    <p:sldId id="278" r:id="rId21"/>
    <p:sldId id="342" r:id="rId22"/>
    <p:sldId id="285" r:id="rId23"/>
    <p:sldId id="282" r:id="rId24"/>
    <p:sldId id="286" r:id="rId25"/>
    <p:sldId id="281" r:id="rId26"/>
    <p:sldId id="290" r:id="rId27"/>
    <p:sldId id="343" r:id="rId28"/>
    <p:sldId id="292" r:id="rId29"/>
    <p:sldId id="352" r:id="rId30"/>
    <p:sldId id="291" r:id="rId31"/>
    <p:sldId id="294" r:id="rId32"/>
    <p:sldId id="295" r:id="rId33"/>
    <p:sldId id="344" r:id="rId34"/>
    <p:sldId id="297" r:id="rId35"/>
    <p:sldId id="299" r:id="rId36"/>
    <p:sldId id="300" r:id="rId37"/>
    <p:sldId id="301" r:id="rId38"/>
    <p:sldId id="304" r:id="rId39"/>
    <p:sldId id="303" r:id="rId40"/>
    <p:sldId id="302" r:id="rId41"/>
    <p:sldId id="305" r:id="rId42"/>
    <p:sldId id="306" r:id="rId43"/>
    <p:sldId id="308" r:id="rId44"/>
    <p:sldId id="309" r:id="rId45"/>
    <p:sldId id="311" r:id="rId46"/>
    <p:sldId id="312" r:id="rId47"/>
    <p:sldId id="313" r:id="rId48"/>
    <p:sldId id="314" r:id="rId49"/>
    <p:sldId id="345" r:id="rId50"/>
    <p:sldId id="317" r:id="rId51"/>
    <p:sldId id="353" r:id="rId52"/>
    <p:sldId id="357" r:id="rId53"/>
    <p:sldId id="318" r:id="rId54"/>
    <p:sldId id="319" r:id="rId55"/>
    <p:sldId id="328" r:id="rId56"/>
    <p:sldId id="329" r:id="rId57"/>
    <p:sldId id="323" r:id="rId58"/>
    <p:sldId id="324" r:id="rId59"/>
    <p:sldId id="346" r:id="rId60"/>
    <p:sldId id="321" r:id="rId61"/>
    <p:sldId id="333" r:id="rId62"/>
    <p:sldId id="334" r:id="rId63"/>
    <p:sldId id="336" r:id="rId64"/>
    <p:sldId id="337" r:id="rId65"/>
    <p:sldId id="338" r:id="rId66"/>
    <p:sldId id="335" r:id="rId67"/>
    <p:sldId id="348" r:id="rId68"/>
    <p:sldId id="347" r:id="rId69"/>
    <p:sldId id="356" r:id="rId70"/>
    <p:sldId id="355" r:id="rId71"/>
    <p:sldId id="339" r:id="rId72"/>
    <p:sldId id="349" r:id="rId73"/>
    <p:sldId id="350" r:id="rId74"/>
    <p:sldId id="354" r:id="rId75"/>
    <p:sldId id="327" r:id="rId76"/>
    <p:sldId id="330" r:id="rId77"/>
    <p:sldId id="260" r:id="rId78"/>
    <p:sldId id="261" r:id="rId79"/>
    <p:sldId id="326" r:id="rId80"/>
    <p:sldId id="366" r:id="rId81"/>
    <p:sldId id="368" r:id="rId82"/>
    <p:sldId id="372" r:id="rId83"/>
    <p:sldId id="360" r:id="rId84"/>
    <p:sldId id="373" r:id="rId85"/>
    <p:sldId id="374" r:id="rId86"/>
    <p:sldId id="375"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71" r:id="rId101"/>
    <p:sldId id="367" r:id="rId102"/>
    <p:sldId id="363" r:id="rId103"/>
    <p:sldId id="359" r:id="rId104"/>
    <p:sldId id="364" r:id="rId105"/>
    <p:sldId id="262" r:id="rId106"/>
    <p:sldId id="358" r:id="rId107"/>
    <p:sldId id="365" r:id="rId108"/>
    <p:sldId id="332" r:id="rId109"/>
    <p:sldId id="258"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0" userDrawn="1">
          <p15:clr>
            <a:srgbClr val="A4A3A4"/>
          </p15:clr>
        </p15:guide>
        <p15:guide id="2" pos="3840" userDrawn="1">
          <p15:clr>
            <a:srgbClr val="A4A3A4"/>
          </p15:clr>
        </p15:guide>
        <p15:guide id="4" orient="horz" pos="2880" userDrawn="1">
          <p15:clr>
            <a:srgbClr val="A4A3A4"/>
          </p15:clr>
        </p15:guide>
        <p15:guide id="5" orient="horz" pos="4176" userDrawn="1">
          <p15:clr>
            <a:srgbClr val="A4A3A4"/>
          </p15:clr>
        </p15:guide>
        <p15:guide id="6" orient="horz" pos="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113649"/>
    <a:srgbClr val="E4C596"/>
    <a:srgbClr val="9B977D"/>
    <a:srgbClr val="054360"/>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4" autoAdjust="0"/>
  </p:normalViewPr>
  <p:slideViewPr>
    <p:cSldViewPr>
      <p:cViewPr varScale="1">
        <p:scale>
          <a:sx n="70" d="100"/>
          <a:sy n="70" d="100"/>
        </p:scale>
        <p:origin x="636" y="48"/>
      </p:cViewPr>
      <p:guideLst>
        <p:guide orient="horz" pos="1440"/>
        <p:guide pos="3840"/>
        <p:guide orient="horz" pos="2880"/>
        <p:guide orient="horz" pos="4176"/>
        <p:guide orient="horz" pos="144"/>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159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6CC304-3D97-4B78-B066-1FE872CE860A}" type="datetimeFigureOut">
              <a:rPr lang="en-US" smtClean="0"/>
              <a:t>10/30/2016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B03A2-5B59-4BD0-9DDA-A08DCB48F1F0}" type="slidenum">
              <a:rPr lang="en-US" smtClean="0"/>
              <a:t>‹#›</a:t>
            </a:fld>
            <a:endParaRPr lang="en-US"/>
          </a:p>
        </p:txBody>
      </p:sp>
    </p:spTree>
    <p:extLst>
      <p:ext uri="{BB962C8B-B14F-4D97-AF65-F5344CB8AC3E}">
        <p14:creationId xmlns:p14="http://schemas.microsoft.com/office/powerpoint/2010/main" val="2306496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an object-oriented programmer, you read the Gang</a:t>
            </a:r>
            <a:r>
              <a:rPr lang="en-US" baseline="0" dirty="0"/>
              <a:t> of Four </a:t>
            </a:r>
            <a:r>
              <a:rPr lang="en-US" dirty="0"/>
              <a:t>book years ago.</a:t>
            </a:r>
          </a:p>
          <a:p>
            <a:endParaRPr lang="en-US" dirty="0"/>
          </a:p>
          <a:p>
            <a:r>
              <a:rPr lang="en-US" dirty="0"/>
              <a:t>And/or</a:t>
            </a:r>
            <a:r>
              <a:rPr lang="en-US" baseline="0" dirty="0"/>
              <a:t> maybe one of the myriad books of its like</a:t>
            </a:r>
          </a:p>
          <a:p>
            <a:endParaRPr lang="en-US" baseline="0" dirty="0"/>
          </a:p>
          <a:p>
            <a:r>
              <a:rPr lang="en-US" baseline="0" dirty="0"/>
              <a:t>And now you are a </a:t>
            </a:r>
            <a:r>
              <a:rPr lang="en-US" baseline="0"/>
              <a:t>pattern wizard!</a:t>
            </a:r>
            <a:endParaRPr lang="en-US" dirty="0"/>
          </a:p>
        </p:txBody>
      </p:sp>
      <p:sp>
        <p:nvSpPr>
          <p:cNvPr id="4" name="Slide Number Placeholder 3"/>
          <p:cNvSpPr>
            <a:spLocks noGrp="1"/>
          </p:cNvSpPr>
          <p:nvPr>
            <p:ph type="sldNum" sz="quarter" idx="10"/>
          </p:nvPr>
        </p:nvSpPr>
        <p:spPr/>
        <p:txBody>
          <a:bodyPr/>
          <a:lstStyle/>
          <a:p>
            <a:fld id="{7D6B03A2-5B59-4BD0-9DDA-A08DCB48F1F0}" type="slidenum">
              <a:rPr lang="en-US" smtClean="0"/>
              <a:t>2</a:t>
            </a:fld>
            <a:endParaRPr lang="en-US"/>
          </a:p>
        </p:txBody>
      </p:sp>
    </p:spTree>
    <p:extLst>
      <p:ext uri="{BB962C8B-B14F-4D97-AF65-F5344CB8AC3E}">
        <p14:creationId xmlns:p14="http://schemas.microsoft.com/office/powerpoint/2010/main" val="135034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you’ve</a:t>
            </a:r>
            <a:r>
              <a:rPr lang="en-US" baseline="0" dirty="0"/>
              <a:t> been dipping your toes in the water of functional programming.</a:t>
            </a:r>
            <a:endParaRPr lang="en-US" dirty="0"/>
          </a:p>
        </p:txBody>
      </p:sp>
      <p:sp>
        <p:nvSpPr>
          <p:cNvPr id="4" name="Slide Number Placeholder 3"/>
          <p:cNvSpPr>
            <a:spLocks noGrp="1"/>
          </p:cNvSpPr>
          <p:nvPr>
            <p:ph type="sldNum" sz="quarter" idx="10"/>
          </p:nvPr>
        </p:nvSpPr>
        <p:spPr/>
        <p:txBody>
          <a:bodyPr/>
          <a:lstStyle/>
          <a:p>
            <a:fld id="{7D6B03A2-5B59-4BD0-9DDA-A08DCB48F1F0}" type="slidenum">
              <a:rPr lang="en-US" smtClean="0"/>
              <a:t>3</a:t>
            </a:fld>
            <a:endParaRPr lang="en-US"/>
          </a:p>
        </p:txBody>
      </p:sp>
    </p:spTree>
    <p:extLst>
      <p:ext uri="{BB962C8B-B14F-4D97-AF65-F5344CB8AC3E}">
        <p14:creationId xmlns:p14="http://schemas.microsoft.com/office/powerpoint/2010/main" val="296350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6B03A2-5B59-4BD0-9DDA-A08DCB48F1F0}" type="slidenum">
              <a:rPr lang="en-US" smtClean="0"/>
              <a:t>53</a:t>
            </a:fld>
            <a:endParaRPr lang="en-US"/>
          </a:p>
        </p:txBody>
      </p:sp>
    </p:spTree>
    <p:extLst>
      <p:ext uri="{BB962C8B-B14F-4D97-AF65-F5344CB8AC3E}">
        <p14:creationId xmlns:p14="http://schemas.microsoft.com/office/powerpoint/2010/main" val="84776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6B03A2-5B59-4BD0-9DDA-A08DCB48F1F0}" type="slidenum">
              <a:rPr lang="en-US" smtClean="0"/>
              <a:t>74</a:t>
            </a:fld>
            <a:endParaRPr lang="en-US"/>
          </a:p>
        </p:txBody>
      </p:sp>
    </p:spTree>
    <p:extLst>
      <p:ext uri="{BB962C8B-B14F-4D97-AF65-F5344CB8AC3E}">
        <p14:creationId xmlns:p14="http://schemas.microsoft.com/office/powerpoint/2010/main" val="272310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First-class value: A contributing factor in many OO design patterns is that you cannot (easily) pass around a function. You have to attach it to a class to pass it around and use it.</a:t>
            </a:r>
          </a:p>
          <a:p>
            <a:endParaRPr lang="en-US" baseline="0" dirty="0"/>
          </a:p>
          <a:p>
            <a:r>
              <a:rPr lang="en-US" baseline="0" dirty="0"/>
              <a:t>Partial application: Another reason OO languages require you to make a function an appendage of a class is so that you can pass around state with that function. You set that state in the constructor and then later invocations of the function can use that state in its calculations. We can partially apply F#’s automatically curried functions.</a:t>
            </a:r>
            <a:endParaRPr lang="en-US" dirty="0"/>
          </a:p>
        </p:txBody>
      </p:sp>
      <p:sp>
        <p:nvSpPr>
          <p:cNvPr id="4" name="Slide Number Placeholder 3"/>
          <p:cNvSpPr>
            <a:spLocks noGrp="1"/>
          </p:cNvSpPr>
          <p:nvPr>
            <p:ph type="sldNum" sz="quarter" idx="10"/>
          </p:nvPr>
        </p:nvSpPr>
        <p:spPr/>
        <p:txBody>
          <a:bodyPr/>
          <a:lstStyle/>
          <a:p>
            <a:fld id="{7D6B03A2-5B59-4BD0-9DDA-A08DCB48F1F0}" type="slidenum">
              <a:rPr lang="en-US" smtClean="0"/>
              <a:t>75</a:t>
            </a:fld>
            <a:endParaRPr lang="en-US"/>
          </a:p>
        </p:txBody>
      </p:sp>
    </p:spTree>
    <p:extLst>
      <p:ext uri="{BB962C8B-B14F-4D97-AF65-F5344CB8AC3E}">
        <p14:creationId xmlns:p14="http://schemas.microsoft.com/office/powerpoint/2010/main" val="3203489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Uncle Owen: “You can waste time with your monads after your chores are done.”</a:t>
            </a:r>
          </a:p>
        </p:txBody>
      </p:sp>
      <p:sp>
        <p:nvSpPr>
          <p:cNvPr id="4" name="Slide Number Placeholder 3"/>
          <p:cNvSpPr>
            <a:spLocks noGrp="1"/>
          </p:cNvSpPr>
          <p:nvPr>
            <p:ph type="sldNum" sz="quarter" idx="10"/>
          </p:nvPr>
        </p:nvSpPr>
        <p:spPr/>
        <p:txBody>
          <a:bodyPr/>
          <a:lstStyle/>
          <a:p>
            <a:fld id="{7D6B03A2-5B59-4BD0-9DDA-A08DCB48F1F0}" type="slidenum">
              <a:rPr lang="en-US" smtClean="0"/>
              <a:t>102</a:t>
            </a:fld>
            <a:endParaRPr lang="en-US"/>
          </a:p>
        </p:txBody>
      </p:sp>
    </p:spTree>
    <p:extLst>
      <p:ext uri="{BB962C8B-B14F-4D97-AF65-F5344CB8AC3E}">
        <p14:creationId xmlns:p14="http://schemas.microsoft.com/office/powerpoint/2010/main" val="168217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6019800" y="609600"/>
            <a:ext cx="5638800" cy="5638800"/>
          </a:xfrm>
          <a:prstGeom prst="rect">
            <a:avLst/>
          </a:prstGeom>
          <a:solidFill>
            <a:srgbClr val="FFFFFF">
              <a:alpha val="89804"/>
            </a:srgbClr>
          </a:solidFill>
          <a:ln w="762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172200" y="762000"/>
            <a:ext cx="5334000" cy="3581400"/>
          </a:xfrm>
        </p:spPr>
        <p:txBody>
          <a:bodyPr anchor="b"/>
          <a:lstStyle>
            <a:lvl1pPr algn="l">
              <a:defRPr sz="6000" b="0" i="0" cap="all" spc="-10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172200" y="4495800"/>
            <a:ext cx="5334000" cy="1600200"/>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426999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533400" y="609600"/>
            <a:ext cx="11125200" cy="1600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762000"/>
            <a:ext cx="10820400" cy="1325563"/>
          </a:xfrm>
          <a:noFill/>
        </p:spPr>
        <p:txBody>
          <a:bodyPr/>
          <a:lstStyle>
            <a:lvl1pPr algn="ctr">
              <a:defRPr cap="all" spc="-100" baseline="0">
                <a:solidFill>
                  <a:schemeClr val="tx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B413E95E-C452-44F1-95BE-F313B5DD267D}" type="datetimeFigureOut">
              <a:rPr lang="en-US" smtClean="0"/>
              <a:t>10/30/2016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735129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Title Only">
    <p:spTree>
      <p:nvGrpSpPr>
        <p:cNvPr id="1" name=""/>
        <p:cNvGrpSpPr/>
        <p:nvPr/>
      </p:nvGrpSpPr>
      <p:grpSpPr>
        <a:xfrm>
          <a:off x="0" y="0"/>
          <a:ext cx="0" cy="0"/>
          <a:chOff x="0" y="0"/>
          <a:chExt cx="0" cy="0"/>
        </a:xfrm>
      </p:grpSpPr>
      <p:sp>
        <p:nvSpPr>
          <p:cNvPr id="16" name="Rectangle 15"/>
          <p:cNvSpPr/>
          <p:nvPr userDrawn="1"/>
        </p:nvSpPr>
        <p:spPr>
          <a:xfrm>
            <a:off x="6172200" y="609600"/>
            <a:ext cx="5486400" cy="1600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33400" y="609600"/>
            <a:ext cx="5486400" cy="1600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413E95E-C452-44F1-95BE-F313B5DD267D}" type="datetimeFigureOut">
              <a:rPr lang="en-US" smtClean="0"/>
              <a:t>10/30/2016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D91F7-9373-434C-8CCC-5EE939E7B1BD}" type="slidenum">
              <a:rPr lang="en-US" smtClean="0"/>
              <a:t>‹#›</a:t>
            </a:fld>
            <a:endParaRPr lang="en-US"/>
          </a:p>
        </p:txBody>
      </p:sp>
      <p:sp>
        <p:nvSpPr>
          <p:cNvPr id="14" name="Text Placeholder 2"/>
          <p:cNvSpPr>
            <a:spLocks noGrp="1"/>
          </p:cNvSpPr>
          <p:nvPr>
            <p:ph type="body" idx="13"/>
          </p:nvPr>
        </p:nvSpPr>
        <p:spPr>
          <a:xfrm>
            <a:off x="685800" y="762001"/>
            <a:ext cx="5181600" cy="1311274"/>
          </a:xfrm>
        </p:spPr>
        <p:txBody>
          <a:bodyPr anchor="ctr">
            <a:normAutofit/>
          </a:bodyPr>
          <a:lstStyle>
            <a:lvl1pPr marL="0" indent="0" algn="ctr">
              <a:buNone/>
              <a:defRPr sz="36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Text Placeholder 4"/>
          <p:cNvSpPr>
            <a:spLocks noGrp="1"/>
          </p:cNvSpPr>
          <p:nvPr>
            <p:ph type="body" sz="quarter" idx="3"/>
          </p:nvPr>
        </p:nvSpPr>
        <p:spPr>
          <a:xfrm>
            <a:off x="6324600" y="762000"/>
            <a:ext cx="5181600" cy="1311275"/>
          </a:xfrm>
        </p:spPr>
        <p:txBody>
          <a:bodyPr anchor="ctr">
            <a:normAutofit/>
          </a:bodyPr>
          <a:lstStyle>
            <a:lvl1pPr marL="0" indent="0" algn="ctr">
              <a:buNone/>
              <a:defRPr sz="36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2731818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3E95E-C452-44F1-95BE-F313B5DD267D}" type="datetimeFigureOut">
              <a:rPr lang="en-US" smtClean="0"/>
              <a:t>10/30/2016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4039234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sole Outp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3E95E-C452-44F1-95BE-F313B5DD267D}" type="datetimeFigureOut">
              <a:rPr lang="en-US" smtClean="0"/>
              <a:t>10/30/2016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D91F7-9373-434C-8CCC-5EE939E7B1BD}" type="slidenum">
              <a:rPr lang="en-US" smtClean="0"/>
              <a:t>‹#›</a:t>
            </a:fld>
            <a:endParaRPr lang="en-US"/>
          </a:p>
        </p:txBody>
      </p:sp>
      <p:sp>
        <p:nvSpPr>
          <p:cNvPr id="5" name="Rectangle 4"/>
          <p:cNvSpPr/>
          <p:nvPr userDrawn="1"/>
        </p:nvSpPr>
        <p:spPr>
          <a:xfrm>
            <a:off x="533400" y="609600"/>
            <a:ext cx="11125200" cy="5638800"/>
          </a:xfrm>
          <a:prstGeom prst="rect">
            <a:avLst/>
          </a:prstGeom>
          <a:solidFill>
            <a:srgbClr val="000000">
              <a:alpha val="5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 Placeholder 6"/>
          <p:cNvSpPr>
            <a:spLocks noGrp="1"/>
          </p:cNvSpPr>
          <p:nvPr>
            <p:ph type="body" sz="quarter" idx="13"/>
          </p:nvPr>
        </p:nvSpPr>
        <p:spPr>
          <a:xfrm>
            <a:off x="685800" y="762000"/>
            <a:ext cx="10820400" cy="5334000"/>
          </a:xfrm>
          <a:noFill/>
        </p:spPr>
        <p:txBody>
          <a:bodyPr/>
          <a:lstStyle>
            <a:lvl1pPr marL="0" indent="0">
              <a:spcBef>
                <a:spcPts val="0"/>
              </a:spcBef>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dirty="0"/>
              <a:t>Edit Master text styles</a:t>
            </a:r>
          </a:p>
        </p:txBody>
      </p:sp>
    </p:spTree>
    <p:extLst>
      <p:ext uri="{BB962C8B-B14F-4D97-AF65-F5344CB8AC3E}">
        <p14:creationId xmlns:p14="http://schemas.microsoft.com/office/powerpoint/2010/main" val="3476200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11" name="Rectangle 10"/>
          <p:cNvSpPr/>
          <p:nvPr userDrawn="1"/>
        </p:nvSpPr>
        <p:spPr>
          <a:xfrm>
            <a:off x="533400" y="609600"/>
            <a:ext cx="111252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B413E95E-C452-44F1-95BE-F313B5DD267D}" type="datetimeFigureOut">
              <a:rPr lang="en-US" smtClean="0"/>
              <a:t>10/30/2016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D91F7-9373-434C-8CCC-5EE939E7B1BD}" type="slidenum">
              <a:rPr lang="en-US" smtClean="0"/>
              <a:t>‹#›</a:t>
            </a:fld>
            <a:endParaRPr lang="en-US"/>
          </a:p>
        </p:txBody>
      </p:sp>
      <p:sp>
        <p:nvSpPr>
          <p:cNvPr id="5" name="TextBox 4"/>
          <p:cNvSpPr txBox="1"/>
          <p:nvPr userDrawn="1"/>
        </p:nvSpPr>
        <p:spPr bwMode="gray">
          <a:xfrm>
            <a:off x="9829800" y="2895600"/>
            <a:ext cx="1524000" cy="5386090"/>
          </a:xfrm>
          <a:prstGeom prst="rect">
            <a:avLst/>
          </a:prstGeom>
          <a:noFill/>
        </p:spPr>
        <p:txBody>
          <a:bodyPr wrap="square" rtlCol="0">
            <a:spAutoFit/>
          </a:bodyPr>
          <a:lstStyle/>
          <a:p>
            <a:pPr algn="r"/>
            <a:r>
              <a:rPr lang="en-US" sz="34400" b="0" i="0" dirty="0">
                <a:solidFill>
                  <a:srgbClr val="113649"/>
                </a:solidFill>
                <a:latin typeface="+mj-lt"/>
                <a:cs typeface="Arial"/>
              </a:rPr>
              <a:t>"</a:t>
            </a:r>
          </a:p>
        </p:txBody>
      </p:sp>
      <p:sp>
        <p:nvSpPr>
          <p:cNvPr id="7" name="Title 1"/>
          <p:cNvSpPr>
            <a:spLocks noGrp="1"/>
          </p:cNvSpPr>
          <p:nvPr>
            <p:ph type="title"/>
          </p:nvPr>
        </p:nvSpPr>
        <p:spPr>
          <a:xfrm>
            <a:off x="1066800" y="762000"/>
            <a:ext cx="8933722" cy="3584147"/>
          </a:xfrm>
          <a:effectLst/>
        </p:spPr>
        <p:txBody>
          <a:bodyPr anchor="b">
            <a:normAutofit/>
          </a:bodyPr>
          <a:lstStyle>
            <a:lvl1pPr algn="l">
              <a:lnSpc>
                <a:spcPct val="100000"/>
              </a:lnSpc>
              <a:defRPr sz="4400" cap="none" spc="0" baseline="0">
                <a:solidFill>
                  <a:schemeClr val="tx1"/>
                </a:solidFill>
                <a:effectLst/>
              </a:defRPr>
            </a:lvl1pPr>
          </a:lstStyle>
          <a:p>
            <a:r>
              <a:rPr lang="en-US" dirty="0"/>
              <a:t>Click to edit Master title style</a:t>
            </a:r>
          </a:p>
        </p:txBody>
      </p:sp>
      <p:sp>
        <p:nvSpPr>
          <p:cNvPr id="8" name="Text Placeholder 3"/>
          <p:cNvSpPr>
            <a:spLocks noGrp="1"/>
          </p:cNvSpPr>
          <p:nvPr>
            <p:ph type="body" sz="half" idx="13"/>
          </p:nvPr>
        </p:nvSpPr>
        <p:spPr bwMode="gray">
          <a:xfrm>
            <a:off x="1154954" y="4346147"/>
            <a:ext cx="8598645" cy="575102"/>
          </a:xfrm>
        </p:spPr>
        <p:txBody>
          <a:bodyPr anchor="ctr">
            <a:noAutofit/>
          </a:bodyPr>
          <a:lstStyle>
            <a:lvl1pPr marL="0" indent="0" algn="l">
              <a:buNone/>
              <a:defRPr lang="en-US" sz="2800" b="0" i="0" kern="1200" cap="small" dirty="0">
                <a:solidFill>
                  <a:schemeClr val="tx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9" name="Text Placeholder 3"/>
          <p:cNvSpPr>
            <a:spLocks noGrp="1"/>
          </p:cNvSpPr>
          <p:nvPr>
            <p:ph type="body" sz="half" idx="2"/>
          </p:nvPr>
        </p:nvSpPr>
        <p:spPr>
          <a:xfrm>
            <a:off x="1154954" y="5029199"/>
            <a:ext cx="9244897" cy="997857"/>
          </a:xfrm>
        </p:spPr>
        <p:txBody>
          <a:bodyPr anchor="ct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Tree>
    <p:extLst>
      <p:ext uri="{BB962C8B-B14F-4D97-AF65-F5344CB8AC3E}">
        <p14:creationId xmlns:p14="http://schemas.microsoft.com/office/powerpoint/2010/main" val="1751136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B413E95E-C452-44F1-95BE-F313B5DD267D}" type="datetimeFigureOut">
              <a:rPr lang="en-US" smtClean="0"/>
              <a:t>10/30/2016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1924030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85800" y="304800"/>
            <a:ext cx="4267200" cy="5715000"/>
          </a:xfrm>
          <a:prstGeom prst="rect">
            <a:avLst/>
          </a:prstGeom>
          <a:solidFill>
            <a:srgbClr val="FFFFFF">
              <a:alpha val="89804"/>
            </a:srgbClr>
          </a:solidFill>
          <a:ln w="762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600200"/>
          </a:xfrm>
        </p:spPr>
        <p:txBody>
          <a:bodyPr anchor="b"/>
          <a:lstStyle>
            <a:lvl1pPr>
              <a:defRPr sz="3200" cap="all" spc="-100" baseline="0">
                <a:solidFill>
                  <a:schemeClr val="tx1"/>
                </a:solidFill>
              </a:defRPr>
            </a:lvl1pPr>
          </a:lstStyle>
          <a:p>
            <a:r>
              <a:rPr lang="en-US" dirty="0"/>
              <a:t>Click to edit Master title style</a:t>
            </a:r>
          </a:p>
        </p:txBody>
      </p:sp>
      <p:sp>
        <p:nvSpPr>
          <p:cNvPr id="3" name="Picture Placeholder 2"/>
          <p:cNvSpPr>
            <a:spLocks noGrp="1"/>
          </p:cNvSpPr>
          <p:nvPr>
            <p:ph type="pic" idx="1"/>
          </p:nvPr>
        </p:nvSpPr>
        <p:spPr>
          <a:xfrm>
            <a:off x="6096000" y="0"/>
            <a:ext cx="6096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3E95E-C452-44F1-95BE-F313B5DD267D}" type="datetimeFigureOut">
              <a:rPr lang="en-US" smtClean="0"/>
              <a:t>10/30/2016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816222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3524997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915602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6FAC6141-1756-4834-9BAD-2F2DDA29ABD9}" type="datetimeFigureOut">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10/30/2016</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fld id="{4676109D-424A-4BB2-B71A-43110271EFD8}"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4202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533400" y="609600"/>
            <a:ext cx="111252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762000"/>
            <a:ext cx="10820400" cy="1325563"/>
          </a:xfrm>
        </p:spPr>
        <p:txBody>
          <a:bodyPr/>
          <a:lstStyle>
            <a:lvl1pPr algn="ctr">
              <a:defRPr cap="all" spc="-100"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685800" y="2239963"/>
            <a:ext cx="10820400" cy="3856037"/>
          </a:xfrm>
        </p:spPr>
        <p:txBody>
          <a:bodyPr>
            <a:normAutofit/>
          </a:bodyPr>
          <a:lstStyle>
            <a:lvl1pPr>
              <a:lnSpc>
                <a:spcPct val="100000"/>
              </a:lnSpc>
              <a:defRPr sz="3200">
                <a:solidFill>
                  <a:schemeClr val="tx1"/>
                </a:solidFill>
              </a:defRPr>
            </a:lvl1pPr>
            <a:lvl2pPr>
              <a:lnSpc>
                <a:spcPct val="100000"/>
              </a:lnSpc>
              <a:defRPr sz="2800">
                <a:solidFill>
                  <a:schemeClr val="tx1"/>
                </a:solidFill>
              </a:defRPr>
            </a:lvl2pPr>
            <a:lvl3pPr>
              <a:lnSpc>
                <a:spcPct val="100000"/>
              </a:lnSpc>
              <a:defRPr sz="2400">
                <a:solidFill>
                  <a:schemeClr val="tx1"/>
                </a:solidFill>
              </a:defRPr>
            </a:lvl3pPr>
            <a:lvl4pPr>
              <a:lnSpc>
                <a:spcPct val="100000"/>
              </a:lnSpc>
              <a:defRPr sz="2000">
                <a:solidFill>
                  <a:schemeClr val="tx1"/>
                </a:solidFill>
              </a:defRPr>
            </a:lvl4pPr>
            <a:lvl5pPr>
              <a:lnSpc>
                <a:spcPct val="100000"/>
              </a:lnSpc>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2434869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de">
    <p:spTree>
      <p:nvGrpSpPr>
        <p:cNvPr id="1" name=""/>
        <p:cNvGrpSpPr/>
        <p:nvPr/>
      </p:nvGrpSpPr>
      <p:grpSpPr>
        <a:xfrm>
          <a:off x="0" y="0"/>
          <a:ext cx="0" cy="0"/>
          <a:chOff x="0" y="0"/>
          <a:chExt cx="0" cy="0"/>
        </a:xfrm>
      </p:grpSpPr>
      <p:sp>
        <p:nvSpPr>
          <p:cNvPr id="7" name="Rectangle 6"/>
          <p:cNvSpPr/>
          <p:nvPr userDrawn="1"/>
        </p:nvSpPr>
        <p:spPr>
          <a:xfrm>
            <a:off x="533400" y="609600"/>
            <a:ext cx="111252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762000"/>
            <a:ext cx="10820400" cy="1325563"/>
          </a:xfrm>
        </p:spPr>
        <p:txBody>
          <a:bodyPr/>
          <a:lstStyle>
            <a:lvl1pPr algn="ctr">
              <a:defRPr cap="all" spc="-100"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685800" y="2239963"/>
            <a:ext cx="10820400" cy="3856037"/>
          </a:xfrm>
        </p:spPr>
        <p:txBody>
          <a:bodyPr>
            <a:normAutofit/>
          </a:bodyPr>
          <a:lstStyle>
            <a:lvl1pPr marL="0" indent="0">
              <a:lnSpc>
                <a:spcPct val="100000"/>
              </a:lnSpc>
              <a:spcBef>
                <a:spcPts val="0"/>
              </a:spcBef>
              <a:buNone/>
              <a:defRPr sz="3200">
                <a:solidFill>
                  <a:schemeClr val="tx1"/>
                </a:solidFill>
                <a:latin typeface="Consolas" panose="020B0609020204030204" pitchFamily="49" charset="0"/>
                <a:cs typeface="Consolas" panose="020B0609020204030204" pitchFamily="49" charset="0"/>
              </a:defRPr>
            </a:lvl1pPr>
            <a:lvl2pPr indent="0">
              <a:lnSpc>
                <a:spcPct val="100000"/>
              </a:lnSpc>
              <a:buNone/>
              <a:defRPr sz="2800">
                <a:solidFill>
                  <a:schemeClr val="tx1"/>
                </a:solidFill>
                <a:latin typeface="Consolas" panose="020B0609020204030204" pitchFamily="49" charset="0"/>
                <a:cs typeface="Consolas" panose="020B0609020204030204" pitchFamily="49" charset="0"/>
              </a:defRPr>
            </a:lvl2pPr>
            <a:lvl3pPr indent="0">
              <a:lnSpc>
                <a:spcPct val="100000"/>
              </a:lnSpc>
              <a:buNone/>
              <a:defRPr sz="2400">
                <a:solidFill>
                  <a:schemeClr val="tx1"/>
                </a:solidFill>
                <a:latin typeface="Consolas" panose="020B0609020204030204" pitchFamily="49" charset="0"/>
                <a:cs typeface="Consolas" panose="020B0609020204030204" pitchFamily="49" charset="0"/>
              </a:defRPr>
            </a:lvl3pPr>
            <a:lvl4pPr indent="0">
              <a:lnSpc>
                <a:spcPct val="100000"/>
              </a:lnSpc>
              <a:buNone/>
              <a:defRPr sz="2000">
                <a:solidFill>
                  <a:schemeClr val="tx1"/>
                </a:solidFill>
                <a:latin typeface="Consolas" panose="020B0609020204030204" pitchFamily="49" charset="0"/>
                <a:cs typeface="Consolas" panose="020B0609020204030204" pitchFamily="49" charset="0"/>
              </a:defRPr>
            </a:lvl4pPr>
            <a:lvl5pPr indent="0">
              <a:lnSpc>
                <a:spcPct val="100000"/>
              </a:lnSpc>
              <a:buNone/>
              <a:defRPr sz="2000">
                <a:solidFill>
                  <a:schemeClr val="tx1"/>
                </a:solidFill>
                <a:latin typeface="Consolas" panose="020B0609020204030204" pitchFamily="49" charset="0"/>
                <a:cs typeface="Consolas" panose="020B0609020204030204" pitchFamily="49" charset="0"/>
              </a:defRPr>
            </a:lvl5pPr>
          </a:lstStyle>
          <a:p>
            <a:pPr lvl="0"/>
            <a:r>
              <a:rPr lang="en-US" dirty="0"/>
              <a:t>Edit Master text styles</a:t>
            </a:r>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
        <p:nvSpPr>
          <p:cNvPr id="10" name="Rectangle: Folded Corner 9"/>
          <p:cNvSpPr/>
          <p:nvPr userDrawn="1"/>
        </p:nvSpPr>
        <p:spPr>
          <a:xfrm rot="900000">
            <a:off x="10972800" y="381000"/>
            <a:ext cx="914400" cy="9144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 Placeholder 15"/>
          <p:cNvSpPr>
            <a:spLocks noGrp="1"/>
          </p:cNvSpPr>
          <p:nvPr>
            <p:ph type="body" sz="quarter" idx="13" hasCustomPrompt="1"/>
          </p:nvPr>
        </p:nvSpPr>
        <p:spPr>
          <a:xfrm rot="900000">
            <a:off x="11049000" y="457200"/>
            <a:ext cx="762000" cy="762000"/>
          </a:xfrm>
        </p:spPr>
        <p:txBody>
          <a:bodyPr anchor="ctr"/>
          <a:lstStyle>
            <a:lvl1pPr marL="0" indent="0" algn="ctr">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en-US" dirty="0"/>
              <a:t>Language</a:t>
            </a:r>
          </a:p>
        </p:txBody>
      </p:sp>
    </p:spTree>
    <p:extLst>
      <p:ext uri="{BB962C8B-B14F-4D97-AF65-F5344CB8AC3E}">
        <p14:creationId xmlns:p14="http://schemas.microsoft.com/office/powerpoint/2010/main" val="4057508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act">
    <p:spTree>
      <p:nvGrpSpPr>
        <p:cNvPr id="1" name=""/>
        <p:cNvGrpSpPr/>
        <p:nvPr/>
      </p:nvGrpSpPr>
      <p:grpSpPr>
        <a:xfrm>
          <a:off x="0" y="0"/>
          <a:ext cx="0" cy="0"/>
          <a:chOff x="0" y="0"/>
          <a:chExt cx="0" cy="0"/>
        </a:xfrm>
      </p:grpSpPr>
      <p:sp>
        <p:nvSpPr>
          <p:cNvPr id="7" name="Rectangle 6"/>
          <p:cNvSpPr/>
          <p:nvPr userDrawn="1"/>
        </p:nvSpPr>
        <p:spPr>
          <a:xfrm>
            <a:off x="533400" y="609600"/>
            <a:ext cx="111252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
        <p:nvSpPr>
          <p:cNvPr id="10" name="Content Placeholder 9"/>
          <p:cNvSpPr>
            <a:spLocks noGrp="1"/>
          </p:cNvSpPr>
          <p:nvPr>
            <p:ph sz="quarter" idx="13"/>
          </p:nvPr>
        </p:nvSpPr>
        <p:spPr>
          <a:xfrm>
            <a:off x="685800" y="762000"/>
            <a:ext cx="10820400" cy="5334000"/>
          </a:xfrm>
        </p:spPr>
        <p:txBody>
          <a:bodyPr anchor="ctr">
            <a:normAutofit/>
          </a:bodyPr>
          <a:lstStyle>
            <a:lvl1pPr marL="0" indent="0" algn="ctr">
              <a:spcBef>
                <a:spcPts val="0"/>
              </a:spcBef>
              <a:buNone/>
              <a:defRPr sz="6000">
                <a:solidFill>
                  <a:schemeClr val="tx1"/>
                </a:solidFill>
                <a:latin typeface="+mj-lt"/>
              </a:defRPr>
            </a:lvl1pPr>
            <a:lvl2pPr marL="0" indent="0" algn="ctr">
              <a:buNone/>
              <a:defRPr sz="6000">
                <a:solidFill>
                  <a:schemeClr val="tx1"/>
                </a:solidFill>
                <a:latin typeface="+mj-lt"/>
              </a:defRPr>
            </a:lvl2pPr>
            <a:lvl3pPr marL="0" indent="0" algn="ctr">
              <a:buNone/>
              <a:defRPr sz="6000">
                <a:solidFill>
                  <a:schemeClr val="tx1"/>
                </a:solidFill>
                <a:latin typeface="+mj-lt"/>
              </a:defRPr>
            </a:lvl3pPr>
            <a:lvl4pPr marL="0" indent="0" algn="ctr">
              <a:buNone/>
              <a:defRPr sz="6000">
                <a:solidFill>
                  <a:schemeClr val="tx1"/>
                </a:solidFill>
                <a:latin typeface="+mj-lt"/>
              </a:defRPr>
            </a:lvl4pPr>
            <a:lvl5pPr marL="0" indent="0" algn="ctr">
              <a:buNone/>
              <a:defRPr sz="6000">
                <a:solidFill>
                  <a:schemeClr val="tx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676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pact Dar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
        <p:nvSpPr>
          <p:cNvPr id="9" name="Content Placeholder 8"/>
          <p:cNvSpPr>
            <a:spLocks noGrp="1"/>
          </p:cNvSpPr>
          <p:nvPr>
            <p:ph sz="quarter" idx="13"/>
          </p:nvPr>
        </p:nvSpPr>
        <p:spPr>
          <a:xfrm>
            <a:off x="685800" y="762000"/>
            <a:ext cx="10820400" cy="5334000"/>
          </a:xfrm>
        </p:spPr>
        <p:txBody>
          <a:bodyPr anchor="ctr">
            <a:normAutofit/>
          </a:bodyPr>
          <a:lstStyle>
            <a:lvl1pPr marL="0" indent="0" algn="ctr">
              <a:spcBef>
                <a:spcPts val="0"/>
              </a:spcBef>
              <a:buNone/>
              <a:defRPr sz="6000">
                <a:latin typeface="+mj-lt"/>
              </a:defRPr>
            </a:lvl1pPr>
            <a:lvl2pPr marL="0" indent="0" algn="ctr">
              <a:buNone/>
              <a:defRPr sz="6000">
                <a:latin typeface="+mj-lt"/>
              </a:defRPr>
            </a:lvl2pPr>
            <a:lvl3pPr marL="0" indent="0" algn="ctr">
              <a:buNone/>
              <a:defRPr sz="6000">
                <a:latin typeface="+mj-lt"/>
              </a:defRPr>
            </a:lvl3pPr>
            <a:lvl4pPr marL="0" indent="0" algn="ctr">
              <a:buNone/>
              <a:defRPr sz="6000">
                <a:latin typeface="+mj-lt"/>
              </a:defRPr>
            </a:lvl4pPr>
            <a:lvl5pPr marL="0" indent="0" algn="ctr">
              <a:buNone/>
              <a:defRPr sz="60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4669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13E95E-C452-44F1-95BE-F313B5DD267D}" type="datetimeFigureOut">
              <a:rPr lang="en-US" smtClean="0"/>
              <a:t>10/30/2016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355104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userDrawn="1"/>
        </p:nvSpPr>
        <p:spPr>
          <a:xfrm>
            <a:off x="6172200" y="2362200"/>
            <a:ext cx="5486400" cy="3886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33400" y="2362200"/>
            <a:ext cx="5486400" cy="3886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33400" y="609600"/>
            <a:ext cx="11125200" cy="1600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762000"/>
            <a:ext cx="10820400" cy="1325563"/>
          </a:xfrm>
          <a:noFill/>
        </p:spPr>
        <p:txBody>
          <a:bodyPr/>
          <a:lstStyle>
            <a:lvl1pPr algn="ctr">
              <a:defRPr cap="all" spc="-100" baseline="0">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685800" y="2514600"/>
            <a:ext cx="5181600" cy="3581400"/>
          </a:xfrm>
          <a:noFill/>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2514600"/>
            <a:ext cx="5181600" cy="3581400"/>
          </a:xfrm>
          <a:noFill/>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413E95E-C452-44F1-95BE-F313B5DD267D}" type="datetimeFigureOut">
              <a:rPr lang="en-US" smtClean="0"/>
              <a:t>10/30/2016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D91F7-9373-434C-8CCC-5EE939E7B1BD}" type="slidenum">
              <a:rPr lang="en-US" smtClean="0"/>
              <a:t>‹#›</a:t>
            </a:fld>
            <a:endParaRPr lang="en-US"/>
          </a:p>
        </p:txBody>
      </p:sp>
    </p:spTree>
    <p:extLst>
      <p:ext uri="{BB962C8B-B14F-4D97-AF65-F5344CB8AC3E}">
        <p14:creationId xmlns:p14="http://schemas.microsoft.com/office/powerpoint/2010/main" val="183116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Two Title">
    <p:spTree>
      <p:nvGrpSpPr>
        <p:cNvPr id="1" name=""/>
        <p:cNvGrpSpPr/>
        <p:nvPr/>
      </p:nvGrpSpPr>
      <p:grpSpPr>
        <a:xfrm>
          <a:off x="0" y="0"/>
          <a:ext cx="0" cy="0"/>
          <a:chOff x="0" y="0"/>
          <a:chExt cx="0" cy="0"/>
        </a:xfrm>
      </p:grpSpPr>
      <p:sp>
        <p:nvSpPr>
          <p:cNvPr id="16" name="Rectangle 15"/>
          <p:cNvSpPr/>
          <p:nvPr userDrawn="1"/>
        </p:nvSpPr>
        <p:spPr>
          <a:xfrm>
            <a:off x="6172200" y="609600"/>
            <a:ext cx="54864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533400" y="609600"/>
            <a:ext cx="54864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685800" y="2266951"/>
            <a:ext cx="5181600" cy="3829049"/>
          </a:xfrm>
          <a:noFill/>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2266951"/>
            <a:ext cx="5181600" cy="3829049"/>
          </a:xfrm>
          <a:noFill/>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413E95E-C452-44F1-95BE-F313B5DD267D}" type="datetimeFigureOut">
              <a:rPr lang="en-US" smtClean="0"/>
              <a:t>10/30/2016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D91F7-9373-434C-8CCC-5EE939E7B1BD}" type="slidenum">
              <a:rPr lang="en-US" smtClean="0"/>
              <a:t>‹#›</a:t>
            </a:fld>
            <a:endParaRPr lang="en-US"/>
          </a:p>
        </p:txBody>
      </p:sp>
      <p:sp>
        <p:nvSpPr>
          <p:cNvPr id="14" name="Text Placeholder 2"/>
          <p:cNvSpPr>
            <a:spLocks noGrp="1"/>
          </p:cNvSpPr>
          <p:nvPr>
            <p:ph type="body" idx="13"/>
          </p:nvPr>
        </p:nvSpPr>
        <p:spPr>
          <a:xfrm>
            <a:off x="685800" y="762001"/>
            <a:ext cx="5181600" cy="1311274"/>
          </a:xfrm>
        </p:spPr>
        <p:txBody>
          <a:bodyPr anchor="ctr">
            <a:normAutofit/>
          </a:bodyPr>
          <a:lstStyle>
            <a:lvl1pPr marL="0" indent="0" algn="ctr">
              <a:buNone/>
              <a:defRPr sz="36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Text Placeholder 4"/>
          <p:cNvSpPr>
            <a:spLocks noGrp="1"/>
          </p:cNvSpPr>
          <p:nvPr>
            <p:ph type="body" sz="quarter" idx="3"/>
          </p:nvPr>
        </p:nvSpPr>
        <p:spPr>
          <a:xfrm>
            <a:off x="6324600" y="762000"/>
            <a:ext cx="5181600" cy="1311275"/>
          </a:xfrm>
        </p:spPr>
        <p:txBody>
          <a:bodyPr anchor="ctr">
            <a:normAutofit/>
          </a:bodyPr>
          <a:lstStyle>
            <a:lvl1pPr marL="0" indent="0" algn="ctr">
              <a:buNone/>
              <a:defRPr sz="36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Tree>
    <p:extLst>
      <p:ext uri="{BB962C8B-B14F-4D97-AF65-F5344CB8AC3E}">
        <p14:creationId xmlns:p14="http://schemas.microsoft.com/office/powerpoint/2010/main" val="140037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p:cNvSpPr/>
          <p:nvPr userDrawn="1"/>
        </p:nvSpPr>
        <p:spPr>
          <a:xfrm>
            <a:off x="6172200" y="2362200"/>
            <a:ext cx="5486400" cy="3886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33400" y="2362200"/>
            <a:ext cx="5486400" cy="3886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533400" y="609600"/>
            <a:ext cx="11125200" cy="16002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685800" y="2514600"/>
            <a:ext cx="5181601" cy="762000"/>
          </a:xfrm>
        </p:spPr>
        <p:txBody>
          <a:bodyPr anchor="b">
            <a:norm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85801" y="3352800"/>
            <a:ext cx="5181600" cy="2743200"/>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4600" y="2514600"/>
            <a:ext cx="5184776" cy="762000"/>
          </a:xfrm>
        </p:spPr>
        <p:txBody>
          <a:bodyPr anchor="b">
            <a:normAutofit/>
          </a:bodyPr>
          <a:lstStyle>
            <a:lvl1pPr marL="0" indent="0">
              <a:buNone/>
              <a:defRPr sz="3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324600" y="3352800"/>
            <a:ext cx="5184776" cy="2743200"/>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413E95E-C452-44F1-95BE-F313B5DD267D}" type="datetimeFigureOut">
              <a:rPr lang="en-US" smtClean="0"/>
              <a:t>10/30/2016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D91F7-9373-434C-8CCC-5EE939E7B1BD}" type="slidenum">
              <a:rPr lang="en-US" smtClean="0"/>
              <a:t>‹#›</a:t>
            </a:fld>
            <a:endParaRPr lang="en-US"/>
          </a:p>
        </p:txBody>
      </p:sp>
      <p:sp>
        <p:nvSpPr>
          <p:cNvPr id="14" name="Title 1"/>
          <p:cNvSpPr>
            <a:spLocks noGrp="1"/>
          </p:cNvSpPr>
          <p:nvPr>
            <p:ph type="title"/>
          </p:nvPr>
        </p:nvSpPr>
        <p:spPr>
          <a:xfrm>
            <a:off x="685800" y="762000"/>
            <a:ext cx="10820400" cy="1325563"/>
          </a:xfrm>
          <a:noFill/>
        </p:spPr>
        <p:txBody>
          <a:bodyPr/>
          <a:lstStyle>
            <a:lvl1pPr algn="ctr">
              <a:defRPr cap="all" spc="-1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08486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4360"/>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0">
            <a:extLst>
              <a:ext uri="{BEBA8EAE-BF5A-486C-A8C5-ECC9F3942E4B}">
                <a14:imgProps xmlns:a14="http://schemas.microsoft.com/office/drawing/2010/main">
                  <a14:imgLayer r:embed="rId21">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7658" cy="7578811"/>
          </a:xfrm>
          <a:prstGeom prst="rect">
            <a:avLst/>
          </a:prstGeom>
        </p:spPr>
      </p:pic>
      <p:sp>
        <p:nvSpPr>
          <p:cNvPr id="2" name="Title Placeholder 1"/>
          <p:cNvSpPr>
            <a:spLocks noGrp="1"/>
          </p:cNvSpPr>
          <p:nvPr>
            <p:ph type="title"/>
          </p:nvPr>
        </p:nvSpPr>
        <p:spPr>
          <a:xfrm>
            <a:off x="685800" y="762000"/>
            <a:ext cx="108204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239963"/>
            <a:ext cx="10820400" cy="38560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B413E95E-C452-44F1-95BE-F313B5DD267D}" type="datetimeFigureOut">
              <a:rPr lang="en-US" smtClean="0"/>
              <a:pPr/>
              <a:t>10/30/2016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D8D91F7-9373-434C-8CCC-5EE939E7B1BD}" type="slidenum">
              <a:rPr lang="en-US" smtClean="0"/>
              <a:pPr/>
              <a:t>‹#›</a:t>
            </a:fld>
            <a:endParaRPr lang="en-US"/>
          </a:p>
        </p:txBody>
      </p:sp>
    </p:spTree>
    <p:extLst>
      <p:ext uri="{BB962C8B-B14F-4D97-AF65-F5344CB8AC3E}">
        <p14:creationId xmlns:p14="http://schemas.microsoft.com/office/powerpoint/2010/main" val="28749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63" r:id="rId4"/>
    <p:sldLayoutId id="2147483664" r:id="rId5"/>
    <p:sldLayoutId id="2147483651" r:id="rId6"/>
    <p:sldLayoutId id="2147483652" r:id="rId7"/>
    <p:sldLayoutId id="2147483660" r:id="rId8"/>
    <p:sldLayoutId id="2147483653" r:id="rId9"/>
    <p:sldLayoutId id="2147483654" r:id="rId10"/>
    <p:sldLayoutId id="2147483661" r:id="rId11"/>
    <p:sldLayoutId id="2147483655" r:id="rId12"/>
    <p:sldLayoutId id="2147483668" r:id="rId13"/>
    <p:sldLayoutId id="2147483662"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cap="all" spc="-100" baseline="0">
          <a:solidFill>
            <a:schemeClr val="bg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3200" kern="1200">
          <a:solidFill>
            <a:schemeClr val="bg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800" kern="1200">
          <a:solidFill>
            <a:schemeClr val="bg2"/>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400" kern="1200">
          <a:solidFill>
            <a:schemeClr val="bg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BE977E1-49A1-480C-8429-C734F9E62583}" type="datetimeFigureOut">
              <a:rPr lang="en-US"/>
              <a:pPr>
                <a:defRPr/>
              </a:pPr>
              <a:t>10/30/2016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2E63F5D1-689D-4495-9B7D-C435DDBC8C62}" type="slidenum">
              <a:rPr lang="en-US"/>
              <a:pPr>
                <a:defRPr/>
              </a:pPr>
              <a:t>‹#›</a:t>
            </a:fld>
            <a:endParaRPr lang="en-US"/>
          </a:p>
        </p:txBody>
      </p:sp>
    </p:spTree>
    <p:extLst>
      <p:ext uri="{BB962C8B-B14F-4D97-AF65-F5344CB8AC3E}">
        <p14:creationId xmlns:p14="http://schemas.microsoft.com/office/powerpoint/2010/main" val="2706482932"/>
      </p:ext>
    </p:extLst>
  </p:cSld>
  <p:clrMap bg1="lt1" tx1="dk1" bg2="lt2" tx2="dk2" accent1="accent1" accent2="accent2" accent3="accent3" accent4="accent4" accent5="accent5" accent6="accent6" hlink="hlink" folHlink="folHlink"/>
  <p:sldLayoutIdLst>
    <p:sldLayoutId id="2147483666" r:id="rId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bradleyscollins" TargetMode="External"/><Relationship Id="rId2" Type="http://schemas.openxmlformats.org/officeDocument/2006/relationships/hyperlink" Target="https://bradcollins.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08.xml.rels><?xml version="1.0" encoding="UTF-8" standalone="yes"?>
<Relationships xmlns="http://schemas.openxmlformats.org/package/2006/relationships"><Relationship Id="rId3" Type="http://schemas.openxmlformats.org/officeDocument/2006/relationships/hyperlink" Target="http://guestofaguest.com/wp-content/uploads/2010/07/g57zu7unymda43ucsrltelcto1_r1_500.jpg" TargetMode="External"/><Relationship Id="rId7" Type="http://schemas.openxmlformats.org/officeDocument/2006/relationships/hyperlink" Target="http://images.fanpop.com/images/image_uploads/Ack--monty-python-and-the-holy-grail-591667_800_441.jpg" TargetMode="External"/><Relationship Id="rId2" Type="http://schemas.openxmlformats.org/officeDocument/2006/relationships/hyperlink" Target="https://commons.wikimedia.org/wiki/File:Joy_Oil_gas_station_blueprints.jpg" TargetMode="External"/><Relationship Id="rId1" Type="http://schemas.openxmlformats.org/officeDocument/2006/relationships/slideLayout" Target="../slideLayouts/slideLayout2.xml"/><Relationship Id="rId6" Type="http://schemas.openxmlformats.org/officeDocument/2006/relationships/hyperlink" Target="http://clubjade.tumblr.com/post/74278187340/but-i-was-going-into-tosche-station-to-pick-up" TargetMode="External"/><Relationship Id="rId5" Type="http://schemas.openxmlformats.org/officeDocument/2006/relationships/hyperlink" Target="https://www.flickr.com/photos/donnieray/9436653177" TargetMode="External"/><Relationship Id="rId4" Type="http://schemas.openxmlformats.org/officeDocument/2006/relationships/hyperlink" Target="http://i.imgur.com/sxtu4l.p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25000"/>
              </a:lnSpc>
            </a:pPr>
            <a:r>
              <a:rPr lang="en-US" sz="4400" dirty="0"/>
              <a:t>Functional </a:t>
            </a:r>
            <a:br>
              <a:rPr lang="en-US" sz="4400" dirty="0"/>
            </a:br>
            <a:r>
              <a:rPr lang="en-US" sz="4400" dirty="0"/>
              <a:t>Design </a:t>
            </a:r>
            <a:br>
              <a:rPr lang="en-US" sz="4400" dirty="0"/>
            </a:br>
            <a:r>
              <a:rPr lang="en-US" sz="4400" dirty="0"/>
              <a:t>Patterns </a:t>
            </a:r>
            <a:br>
              <a:rPr lang="en-US" sz="4400" dirty="0"/>
            </a:br>
            <a:r>
              <a:rPr lang="en-US" sz="2800" dirty="0"/>
              <a:t>in</a:t>
            </a:r>
            <a:r>
              <a:rPr lang="en-US" sz="4400" dirty="0"/>
              <a:t> F</a:t>
            </a:r>
            <a:r>
              <a:rPr lang="en-US" sz="4400" dirty="0">
                <a:latin typeface="Elephant" panose="02020904090505020303" pitchFamily="18" charset="0"/>
              </a:rPr>
              <a:t>#</a:t>
            </a:r>
          </a:p>
        </p:txBody>
      </p:sp>
      <p:sp>
        <p:nvSpPr>
          <p:cNvPr id="3" name="Subtitle 2"/>
          <p:cNvSpPr>
            <a:spLocks noGrp="1"/>
          </p:cNvSpPr>
          <p:nvPr>
            <p:ph type="subTitle" idx="1"/>
          </p:nvPr>
        </p:nvSpPr>
        <p:spPr/>
        <p:txBody>
          <a:bodyPr anchor="ctr"/>
          <a:lstStyle/>
          <a:p>
            <a:r>
              <a:rPr lang="en-US" dirty="0">
                <a:hlinkClick r:id="rId2"/>
              </a:rPr>
              <a:t>https://bradcollins.com</a:t>
            </a:r>
            <a:endParaRPr lang="en-US" dirty="0"/>
          </a:p>
          <a:p>
            <a:r>
              <a:rPr lang="en-US" dirty="0">
                <a:hlinkClick r:id="rId3"/>
              </a:rPr>
              <a:t>https://twitter.com/bradleyscollins</a:t>
            </a:r>
            <a:endParaRPr lang="en-US" dirty="0"/>
          </a:p>
        </p:txBody>
      </p:sp>
    </p:spTree>
    <p:extLst>
      <p:ext uri="{BB962C8B-B14F-4D97-AF65-F5344CB8AC3E}">
        <p14:creationId xmlns:p14="http://schemas.microsoft.com/office/powerpoint/2010/main" val="1903314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ormAutofit/>
          </a:bodyPr>
          <a:lstStyle/>
          <a:p>
            <a:pPr marL="0" indent="0">
              <a:buNone/>
            </a:pPr>
            <a:r>
              <a:rPr lang="en-US" altLang="en-US" sz="2400" dirty="0">
                <a:solidFill>
                  <a:srgbClr val="0000FF"/>
                </a:solidFill>
                <a:latin typeface="Consolas" panose="020B0609020204030204" pitchFamily="49" charset="0"/>
                <a:cs typeface="Consolas" panose="020B0609020204030204" pitchFamily="49" charset="0"/>
              </a:rPr>
              <a:t>public</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class</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2B91AF"/>
                </a:solidFill>
                <a:latin typeface="Consolas" panose="020B0609020204030204" pitchFamily="49" charset="0"/>
                <a:cs typeface="Consolas" panose="020B0609020204030204" pitchFamily="49" charset="0"/>
              </a:rPr>
              <a:t>ComplexReImAscComparer</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2B91AF"/>
                </a:solidFill>
                <a:latin typeface="Consolas" panose="020B0609020204030204" pitchFamily="49" charset="0"/>
                <a:cs typeface="Consolas" panose="020B0609020204030204" pitchFamily="49" charset="0"/>
              </a:rPr>
              <a:t>IComparer</a:t>
            </a:r>
            <a:r>
              <a:rPr lang="en-US" altLang="en-US" sz="2400" dirty="0">
                <a:solidFill>
                  <a:srgbClr val="000000"/>
                </a:solidFill>
                <a:latin typeface="Consolas" panose="020B0609020204030204" pitchFamily="49" charset="0"/>
                <a:cs typeface="Consolas" panose="020B0609020204030204" pitchFamily="49" charset="0"/>
              </a:rPr>
              <a:t>&lt;</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&gt;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public</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FF"/>
                </a:solidFill>
                <a:latin typeface="Consolas" panose="020B0609020204030204" pitchFamily="49" charset="0"/>
                <a:cs typeface="Consolas" panose="020B0609020204030204" pitchFamily="49" charset="0"/>
              </a:rPr>
              <a:t>int</a:t>
            </a:r>
            <a:r>
              <a:rPr lang="en-US" altLang="en-US" sz="2400" dirty="0">
                <a:solidFill>
                  <a:srgbClr val="000000"/>
                </a:solidFill>
                <a:latin typeface="Consolas" panose="020B0609020204030204" pitchFamily="49" charset="0"/>
                <a:cs typeface="Consolas" panose="020B0609020204030204" pitchFamily="49" charset="0"/>
              </a:rPr>
              <a:t> Compare(</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 x, </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 y)</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FF"/>
                </a:solidFill>
                <a:latin typeface="Consolas" panose="020B0609020204030204" pitchFamily="49" charset="0"/>
                <a:cs typeface="Consolas" panose="020B0609020204030204" pitchFamily="49" charset="0"/>
              </a:rPr>
              <a:t>var</a:t>
            </a:r>
            <a:r>
              <a:rPr lang="en-US" altLang="en-US" sz="2400" dirty="0">
                <a:solidFill>
                  <a:srgbClr val="000000"/>
                </a:solidFill>
                <a:latin typeface="Consolas" panose="020B0609020204030204" pitchFamily="49" charset="0"/>
                <a:cs typeface="Consolas" panose="020B0609020204030204" pitchFamily="49" charset="0"/>
              </a:rPr>
              <a:t> re = </a:t>
            </a:r>
            <a:r>
              <a:rPr lang="en-US" altLang="en-US" sz="2400" dirty="0" err="1">
                <a:solidFill>
                  <a:srgbClr val="2B91AF"/>
                </a:solidFill>
                <a:latin typeface="Consolas" panose="020B0609020204030204" pitchFamily="49" charset="0"/>
                <a:cs typeface="Consolas" panose="020B0609020204030204" pitchFamily="49" charset="0"/>
              </a:rPr>
              <a:t>Math</a:t>
            </a:r>
            <a:r>
              <a:rPr lang="en-US" altLang="en-US" sz="2400" dirty="0" err="1">
                <a:solidFill>
                  <a:srgbClr val="000000"/>
                </a:solidFill>
                <a:latin typeface="Consolas" panose="020B0609020204030204" pitchFamily="49" charset="0"/>
                <a:cs typeface="Consolas" panose="020B0609020204030204" pitchFamily="49" charset="0"/>
              </a:rPr>
              <a:t>.Sign</a:t>
            </a:r>
            <a:r>
              <a:rPr lang="en-US" altLang="en-US" sz="2400" dirty="0">
                <a:solidFill>
                  <a:srgbClr val="000000"/>
                </a:solidFill>
                <a:latin typeface="Consolas" panose="020B0609020204030204" pitchFamily="49" charset="0"/>
                <a:cs typeface="Consolas" panose="020B0609020204030204" pitchFamily="49" charset="0"/>
              </a:rPr>
              <a:t>(</a:t>
            </a:r>
            <a:r>
              <a:rPr lang="en-US" altLang="en-US" sz="2400" dirty="0" err="1">
                <a:solidFill>
                  <a:srgbClr val="000000"/>
                </a:solidFill>
                <a:latin typeface="Consolas" panose="020B0609020204030204" pitchFamily="49" charset="0"/>
                <a:cs typeface="Consolas" panose="020B0609020204030204" pitchFamily="49" charset="0"/>
              </a:rPr>
              <a:t>x.Re</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000000"/>
                </a:solidFill>
                <a:latin typeface="Consolas" panose="020B0609020204030204" pitchFamily="49" charset="0"/>
                <a:cs typeface="Consolas" panose="020B0609020204030204" pitchFamily="49" charset="0"/>
              </a:rPr>
              <a:t>y.Re</a:t>
            </a: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return</a:t>
            </a:r>
            <a:r>
              <a:rPr lang="en-US" altLang="en-US" sz="2400" dirty="0">
                <a:solidFill>
                  <a:srgbClr val="000000"/>
                </a:solidFill>
                <a:latin typeface="Consolas" panose="020B0609020204030204" pitchFamily="49" charset="0"/>
                <a:cs typeface="Consolas" panose="020B0609020204030204" pitchFamily="49" charset="0"/>
              </a:rPr>
              <a:t> re != 0 ? re : </a:t>
            </a:r>
            <a:r>
              <a:rPr lang="en-US" altLang="en-US" sz="2400" dirty="0" err="1">
                <a:solidFill>
                  <a:srgbClr val="2B91AF"/>
                </a:solidFill>
                <a:latin typeface="Consolas" panose="020B0609020204030204" pitchFamily="49" charset="0"/>
                <a:cs typeface="Consolas" panose="020B0609020204030204" pitchFamily="49" charset="0"/>
              </a:rPr>
              <a:t>Math</a:t>
            </a:r>
            <a:r>
              <a:rPr lang="en-US" altLang="en-US" sz="2400" dirty="0" err="1">
                <a:solidFill>
                  <a:srgbClr val="000000"/>
                </a:solidFill>
                <a:latin typeface="Consolas" panose="020B0609020204030204" pitchFamily="49" charset="0"/>
                <a:cs typeface="Consolas" panose="020B0609020204030204" pitchFamily="49" charset="0"/>
              </a:rPr>
              <a:t>.Sign</a:t>
            </a:r>
            <a:r>
              <a:rPr lang="en-US" altLang="en-US" sz="2400" dirty="0">
                <a:solidFill>
                  <a:srgbClr val="000000"/>
                </a:solidFill>
                <a:latin typeface="Consolas" panose="020B0609020204030204" pitchFamily="49" charset="0"/>
                <a:cs typeface="Consolas" panose="020B0609020204030204" pitchFamily="49" charset="0"/>
              </a:rPr>
              <a:t>(</a:t>
            </a:r>
            <a:r>
              <a:rPr lang="en-US" altLang="en-US" sz="2400" dirty="0" err="1">
                <a:solidFill>
                  <a:srgbClr val="000000"/>
                </a:solidFill>
                <a:latin typeface="Consolas" panose="020B0609020204030204" pitchFamily="49" charset="0"/>
                <a:cs typeface="Consolas" panose="020B0609020204030204" pitchFamily="49" charset="0"/>
              </a:rPr>
              <a:t>x.Im</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000000"/>
                </a:solidFill>
                <a:latin typeface="Consolas" panose="020B0609020204030204" pitchFamily="49" charset="0"/>
                <a:cs typeface="Consolas" panose="020B0609020204030204" pitchFamily="49" charset="0"/>
              </a:rPr>
              <a:t>y.Im</a:t>
            </a: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endParaRPr lang="en-US" altLang="en-US" sz="4400" dirty="0">
              <a:latin typeface="Arial" panose="020B0604020202020204" pitchFamily="34" charset="0"/>
            </a:endParaRPr>
          </a:p>
        </p:txBody>
      </p:sp>
      <p:sp>
        <p:nvSpPr>
          <p:cNvPr id="5" name="Text Placeholder 8"/>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2011686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228600"/>
            <a:ext cx="5316744" cy="640080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172200" y="609600"/>
            <a:ext cx="5486400" cy="5638800"/>
          </a:xfrm>
          <a:prstGeom prst="rect">
            <a:avLst/>
          </a:prstGeom>
          <a:solidFill>
            <a:srgbClr val="FFFFFF">
              <a:alpha val="89804"/>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6324600" y="762000"/>
            <a:ext cx="5181600" cy="5334000"/>
          </a:xfrm>
        </p:spPr>
        <p:txBody>
          <a:bodyPr anchor="ctr"/>
          <a:lstStyle/>
          <a:p>
            <a:r>
              <a:rPr lang="en-US" dirty="0">
                <a:solidFill>
                  <a:schemeClr val="tx1"/>
                </a:solidFill>
              </a:rPr>
              <a:t>Additional examples</a:t>
            </a:r>
          </a:p>
          <a:p>
            <a:endParaRPr lang="en-US" dirty="0">
              <a:solidFill>
                <a:schemeClr val="tx1"/>
              </a:solidFill>
            </a:endParaRPr>
          </a:p>
          <a:p>
            <a:r>
              <a:rPr lang="en-US" dirty="0">
                <a:solidFill>
                  <a:schemeClr val="tx1"/>
                </a:solidFill>
              </a:rPr>
              <a:t>Gentle introduction to Scala &amp; Clojure</a:t>
            </a:r>
          </a:p>
        </p:txBody>
      </p:sp>
    </p:spTree>
    <p:extLst>
      <p:ext uri="{BB962C8B-B14F-4D97-AF65-F5344CB8AC3E}">
        <p14:creationId xmlns:p14="http://schemas.microsoft.com/office/powerpoint/2010/main" val="2899880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en-US"/>
          </a:p>
        </p:txBody>
      </p:sp>
      <p:pic>
        <p:nvPicPr>
          <p:cNvPr id="11" name="Picture Placeholder 10"/>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l="12968" r="12968"/>
          <a:stretch/>
        </p:blipFill>
        <p:spPr/>
      </p:pic>
      <p:sp>
        <p:nvSpPr>
          <p:cNvPr id="7" name="Content Placeholder 6"/>
          <p:cNvSpPr>
            <a:spLocks noGrp="1"/>
          </p:cNvSpPr>
          <p:nvPr>
            <p:ph type="body" sz="half" idx="2"/>
          </p:nvPr>
        </p:nvSpPr>
        <p:spPr/>
        <p:txBody>
          <a:bodyPr>
            <a:normAutofit/>
          </a:bodyPr>
          <a:lstStyle/>
          <a:p>
            <a:pPr algn="ctr"/>
            <a:r>
              <a:rPr lang="en-US" sz="4000" dirty="0"/>
              <a:t>Can’t do F# at work?</a:t>
            </a:r>
          </a:p>
        </p:txBody>
      </p:sp>
    </p:spTree>
    <p:extLst>
      <p:ext uri="{BB962C8B-B14F-4D97-AF65-F5344CB8AC3E}">
        <p14:creationId xmlns:p14="http://schemas.microsoft.com/office/powerpoint/2010/main" val="2499457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2.bp.blogspot.com/-GyyFZNPOIpI/UWfB86wuerI/AAAAAAAAYDI/kyDDnCmFQz4/s1600/uncle-owen-c-3po-luke-skywalker-tosche-station-power-convert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805" y="0"/>
            <a:ext cx="155815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90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88143" y="228600"/>
            <a:ext cx="5094257" cy="64008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3562738" y="228600"/>
            <a:ext cx="5073136" cy="64008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stretch>
            <a:fillRect/>
          </a:stretch>
        </p:blipFill>
        <p:spPr>
          <a:xfrm>
            <a:off x="609600" y="228600"/>
            <a:ext cx="5090305" cy="640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85569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ormAutofit fontScale="85000" lnSpcReduction="10000"/>
          </a:bodyPr>
          <a:lstStyle/>
          <a:p>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a:t>
            </a:r>
            <a:r>
              <a:rPr lang="en-US" altLang="en-US" spc="-100" dirty="0" err="1">
                <a:solidFill>
                  <a:srgbClr val="000000"/>
                </a:solidFill>
                <a:latin typeface="Consolas" panose="020B0609020204030204" pitchFamily="49" charset="0"/>
                <a:cs typeface="Consolas" panose="020B0609020204030204" pitchFamily="49" charset="0"/>
              </a:rPr>
              <a:t>func</a:t>
            </a:r>
            <a:r>
              <a:rPr lang="en-US" altLang="en-US" spc="-100" dirty="0">
                <a:solidFill>
                  <a:srgbClr val="000000"/>
                </a:solidFill>
                <a:latin typeface="Consolas" panose="020B0609020204030204" pitchFamily="49" charset="0"/>
                <a:cs typeface="Consolas" panose="020B0609020204030204" pitchFamily="49" charset="0"/>
              </a:rPr>
              <a:t>)(</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a:t>
            </a:r>
          </a:p>
          <a:p>
            <a:endParaRPr lang="en-US" altLang="en-US" spc="-100" dirty="0">
              <a:solidFill>
                <a:srgbClr val="000000"/>
              </a:solidFill>
              <a:latin typeface="Consolas" panose="020B0609020204030204" pitchFamily="49" charset="0"/>
              <a:cs typeface="Consolas" panose="020B0609020204030204" pitchFamily="49" charset="0"/>
            </a:endParaRPr>
          </a:p>
          <a:p>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a:solidFill>
                  <a:srgbClr val="2B91AF"/>
                </a:solidFill>
                <a:latin typeface="Consolas" panose="020B0609020204030204" pitchFamily="49" charset="0"/>
                <a:cs typeface="Consolas" panose="020B0609020204030204" pitchFamily="49" charset="0"/>
              </a:rPr>
              <a:t>Class</a:t>
            </a:r>
            <a:r>
              <a:rPr lang="en-US" altLang="en-US" spc="-100" dirty="0">
                <a:solidFill>
                  <a:srgbClr val="000000"/>
                </a:solidFill>
                <a:latin typeface="Consolas" panose="020B0609020204030204" pitchFamily="49" charset="0"/>
                <a:cs typeface="Consolas" panose="020B0609020204030204" pitchFamily="49" charset="0"/>
              </a:rPr>
              <a:t>::*method)(</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a:t>
            </a:r>
            <a:endParaRPr lang="en-US" altLang="en-US" sz="9600" spc="-100" dirty="0">
              <a:latin typeface="Arial" panose="020B0604020202020204" pitchFamily="34" charset="0"/>
            </a:endParaRPr>
          </a:p>
          <a:p>
            <a:endParaRPr lang="en-US" altLang="en-US" spc="-100" dirty="0">
              <a:solidFill>
                <a:srgbClr val="2B91AF"/>
              </a:solidFill>
              <a:latin typeface="Consolas" panose="020B0609020204030204" pitchFamily="49" charset="0"/>
              <a:cs typeface="Consolas" panose="020B0609020204030204" pitchFamily="49" charset="0"/>
            </a:endParaRPr>
          </a:p>
          <a:p>
            <a:r>
              <a:rPr lang="en-US" altLang="en-US" spc="-100" dirty="0">
                <a:solidFill>
                  <a:srgbClr val="2B91AF"/>
                </a:solidFill>
                <a:latin typeface="Consolas" panose="020B0609020204030204" pitchFamily="49" charset="0"/>
                <a:cs typeface="Consolas" panose="020B0609020204030204" pitchFamily="49" charset="0"/>
              </a:rPr>
              <a:t> </a:t>
            </a:r>
            <a:endParaRPr lang="en-US" altLang="en-US" spc="-100" dirty="0">
              <a:solidFill>
                <a:srgbClr val="000000"/>
              </a:solidFill>
              <a:latin typeface="Consolas" panose="020B0609020204030204" pitchFamily="49" charset="0"/>
              <a:cs typeface="Consolas" panose="020B0609020204030204" pitchFamily="49" charset="0"/>
            </a:endParaRPr>
          </a:p>
          <a:p>
            <a:endParaRPr lang="en-US" altLang="en-US" spc="-100" dirty="0">
              <a:solidFill>
                <a:srgbClr val="0000FF"/>
              </a:solidFill>
              <a:latin typeface="Consolas" panose="020B0609020204030204" pitchFamily="49" charset="0"/>
              <a:cs typeface="Consolas" panose="020B0609020204030204" pitchFamily="49" charset="0"/>
            </a:endParaRPr>
          </a:p>
          <a:p>
            <a:r>
              <a:rPr lang="en-US" altLang="en-US" spc="-100" dirty="0">
                <a:solidFill>
                  <a:srgbClr val="0000FF"/>
                </a:solidFill>
                <a:latin typeface="Consolas" panose="020B0609020204030204" pitchFamily="49" charset="0"/>
                <a:cs typeface="Consolas" panose="020B0609020204030204" pitchFamily="49" charset="0"/>
              </a:rPr>
              <a:t> </a:t>
            </a:r>
            <a:endParaRPr lang="en-US" altLang="en-US" sz="9600" spc="-100" dirty="0">
              <a:latin typeface="Arial" panose="020B0604020202020204" pitchFamily="34" charset="0"/>
            </a:endParaRPr>
          </a:p>
        </p:txBody>
      </p:sp>
    </p:spTree>
    <p:extLst>
      <p:ext uri="{BB962C8B-B14F-4D97-AF65-F5344CB8AC3E}">
        <p14:creationId xmlns:p14="http://schemas.microsoft.com/office/powerpoint/2010/main" val="34496957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28600" y="0"/>
            <a:ext cx="12440816" cy="6858000"/>
          </a:xfrm>
          <a:prstGeom prst="rect">
            <a:avLst/>
          </a:prstGeom>
        </p:spPr>
      </p:pic>
    </p:spTree>
    <p:extLst>
      <p:ext uri="{BB962C8B-B14F-4D97-AF65-F5344CB8AC3E}">
        <p14:creationId xmlns:p14="http://schemas.microsoft.com/office/powerpoint/2010/main" val="2532423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ormAutofit fontScale="85000" lnSpcReduction="10000"/>
          </a:bodyPr>
          <a:lstStyle/>
          <a:p>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a:t>
            </a:r>
            <a:r>
              <a:rPr lang="en-US" altLang="en-US" spc="-100" dirty="0" err="1">
                <a:solidFill>
                  <a:srgbClr val="000000"/>
                </a:solidFill>
                <a:latin typeface="Consolas" panose="020B0609020204030204" pitchFamily="49" charset="0"/>
                <a:cs typeface="Consolas" panose="020B0609020204030204" pitchFamily="49" charset="0"/>
              </a:rPr>
              <a:t>func</a:t>
            </a:r>
            <a:r>
              <a:rPr lang="en-US" altLang="en-US" spc="-100" dirty="0">
                <a:solidFill>
                  <a:srgbClr val="000000"/>
                </a:solidFill>
                <a:latin typeface="Consolas" panose="020B0609020204030204" pitchFamily="49" charset="0"/>
                <a:cs typeface="Consolas" panose="020B0609020204030204" pitchFamily="49" charset="0"/>
              </a:rPr>
              <a:t>)(</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a:t>
            </a:r>
          </a:p>
          <a:p>
            <a:endParaRPr lang="en-US" altLang="en-US" spc="-100" dirty="0">
              <a:solidFill>
                <a:srgbClr val="000000"/>
              </a:solidFill>
              <a:latin typeface="Consolas" panose="020B0609020204030204" pitchFamily="49" charset="0"/>
              <a:cs typeface="Consolas" panose="020B0609020204030204" pitchFamily="49" charset="0"/>
            </a:endParaRPr>
          </a:p>
          <a:p>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a:solidFill>
                  <a:srgbClr val="2B91AF"/>
                </a:solidFill>
                <a:latin typeface="Consolas" panose="020B0609020204030204" pitchFamily="49" charset="0"/>
                <a:cs typeface="Consolas" panose="020B0609020204030204" pitchFamily="49" charset="0"/>
              </a:rPr>
              <a:t>Class</a:t>
            </a:r>
            <a:r>
              <a:rPr lang="en-US" altLang="en-US" spc="-100" dirty="0">
                <a:solidFill>
                  <a:srgbClr val="000000"/>
                </a:solidFill>
                <a:latin typeface="Consolas" panose="020B0609020204030204" pitchFamily="49" charset="0"/>
                <a:cs typeface="Consolas" panose="020B0609020204030204" pitchFamily="49" charset="0"/>
              </a:rPr>
              <a:t>::*method)(</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a:t>
            </a:r>
            <a:endParaRPr lang="en-US" altLang="en-US" sz="9600" spc="-100" dirty="0">
              <a:latin typeface="Arial" panose="020B0604020202020204" pitchFamily="34" charset="0"/>
            </a:endParaRPr>
          </a:p>
          <a:p>
            <a:endParaRPr lang="en-US" altLang="en-US" spc="-100" dirty="0">
              <a:solidFill>
                <a:srgbClr val="2B91AF"/>
              </a:solidFill>
              <a:latin typeface="Consolas" panose="020B0609020204030204" pitchFamily="49" charset="0"/>
              <a:cs typeface="Consolas" panose="020B0609020204030204" pitchFamily="49" charset="0"/>
            </a:endParaRPr>
          </a:p>
          <a:p>
            <a:r>
              <a:rPr lang="en-US" altLang="en-US" spc="-100" dirty="0" err="1">
                <a:solidFill>
                  <a:srgbClr val="2B91AF"/>
                </a:solidFill>
                <a:latin typeface="Consolas" panose="020B0609020204030204" pitchFamily="49" charset="0"/>
                <a:cs typeface="Consolas" panose="020B0609020204030204" pitchFamily="49" charset="0"/>
              </a:rPr>
              <a:t>Func</a:t>
            </a:r>
            <a:r>
              <a:rPr lang="en-US" altLang="en-US" spc="-100" dirty="0">
                <a:solidFill>
                  <a:srgbClr val="000000"/>
                </a:solidFill>
                <a:latin typeface="Consolas" panose="020B0609020204030204" pitchFamily="49" charset="0"/>
                <a:cs typeface="Consolas" panose="020B0609020204030204" pitchFamily="49" charset="0"/>
              </a:rPr>
              <a:t>&lt;</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FF"/>
                </a:solidFill>
                <a:latin typeface="Consolas" panose="020B0609020204030204" pitchFamily="49" charset="0"/>
                <a:cs typeface="Consolas" panose="020B0609020204030204" pitchFamily="49" charset="0"/>
              </a:rPr>
              <a:t>int</a:t>
            </a:r>
            <a:r>
              <a:rPr lang="en-US" altLang="en-US" spc="-100" dirty="0">
                <a:solidFill>
                  <a:srgbClr val="000000"/>
                </a:solidFill>
                <a:latin typeface="Consolas" panose="020B0609020204030204" pitchFamily="49" charset="0"/>
                <a:cs typeface="Consolas" panose="020B0609020204030204" pitchFamily="49" charset="0"/>
              </a:rPr>
              <a:t>&gt; </a:t>
            </a:r>
            <a:r>
              <a:rPr lang="en-US" altLang="en-US" spc="-100" dirty="0" err="1">
                <a:solidFill>
                  <a:srgbClr val="000000"/>
                </a:solidFill>
                <a:latin typeface="Consolas" panose="020B0609020204030204" pitchFamily="49" charset="0"/>
                <a:cs typeface="Consolas" panose="020B0609020204030204" pitchFamily="49" charset="0"/>
              </a:rPr>
              <a:t>func</a:t>
            </a:r>
            <a:endParaRPr lang="en-US" altLang="en-US" spc="-100" dirty="0">
              <a:solidFill>
                <a:srgbClr val="000000"/>
              </a:solidFill>
              <a:latin typeface="Consolas" panose="020B0609020204030204" pitchFamily="49" charset="0"/>
              <a:cs typeface="Consolas" panose="020B0609020204030204" pitchFamily="49" charset="0"/>
            </a:endParaRPr>
          </a:p>
          <a:p>
            <a:endParaRPr lang="en-US" altLang="en-US" spc="-100" dirty="0">
              <a:solidFill>
                <a:srgbClr val="0000FF"/>
              </a:solidFill>
              <a:latin typeface="Consolas" panose="020B0609020204030204" pitchFamily="49" charset="0"/>
              <a:cs typeface="Consolas" panose="020B0609020204030204" pitchFamily="49" charset="0"/>
            </a:endParaRPr>
          </a:p>
          <a:p>
            <a:r>
              <a:rPr lang="en-US" altLang="en-US" spc="-100" dirty="0">
                <a:solidFill>
                  <a:srgbClr val="0000FF"/>
                </a:solidFill>
                <a:latin typeface="Consolas" panose="020B0609020204030204" pitchFamily="49" charset="0"/>
                <a:cs typeface="Consolas" panose="020B0609020204030204" pitchFamily="49" charset="0"/>
              </a:rPr>
              <a:t>function</a:t>
            </a:r>
            <a:r>
              <a:rPr lang="en-US" altLang="en-US" spc="-100" dirty="0">
                <a:solidFill>
                  <a:srgbClr val="000000"/>
                </a:solidFill>
                <a:latin typeface="Consolas" panose="020B0609020204030204" pitchFamily="49" charset="0"/>
                <a:cs typeface="Consolas" panose="020B0609020204030204" pitchFamily="49" charset="0"/>
              </a:rPr>
              <a:t> </a:t>
            </a:r>
            <a:r>
              <a:rPr lang="en-US" altLang="en-US" spc="-100" dirty="0" err="1">
                <a:solidFill>
                  <a:srgbClr val="000000"/>
                </a:solidFill>
                <a:latin typeface="Consolas" panose="020B0609020204030204" pitchFamily="49" charset="0"/>
                <a:cs typeface="Consolas" panose="020B0609020204030204" pitchFamily="49" charset="0"/>
              </a:rPr>
              <a:t>func</a:t>
            </a:r>
            <a:r>
              <a:rPr lang="en-US" altLang="en-US" spc="-100" dirty="0">
                <a:solidFill>
                  <a:srgbClr val="000000"/>
                </a:solidFill>
                <a:latin typeface="Consolas" panose="020B0609020204030204" pitchFamily="49" charset="0"/>
                <a:cs typeface="Consolas" panose="020B0609020204030204" pitchFamily="49" charset="0"/>
              </a:rPr>
              <a:t>(</a:t>
            </a:r>
            <a:r>
              <a:rPr lang="en-US" altLang="en-US" spc="-100" dirty="0" err="1">
                <a:solidFill>
                  <a:srgbClr val="000000"/>
                </a:solidFill>
                <a:latin typeface="Consolas" panose="020B0609020204030204" pitchFamily="49" charset="0"/>
                <a:cs typeface="Consolas" panose="020B0609020204030204" pitchFamily="49" charset="0"/>
              </a:rPr>
              <a:t>x,y</a:t>
            </a:r>
            <a:r>
              <a:rPr lang="en-US" altLang="en-US" spc="-100" dirty="0">
                <a:solidFill>
                  <a:srgbClr val="000000"/>
                </a:solidFill>
                <a:latin typeface="Consolas" panose="020B0609020204030204" pitchFamily="49" charset="0"/>
                <a:cs typeface="Consolas" panose="020B0609020204030204" pitchFamily="49" charset="0"/>
              </a:rPr>
              <a:t>) { </a:t>
            </a:r>
            <a:r>
              <a:rPr lang="en-US" altLang="en-US" spc="-100" dirty="0">
                <a:solidFill>
                  <a:srgbClr val="008000"/>
                </a:solidFill>
                <a:latin typeface="Consolas" panose="020B0609020204030204" pitchFamily="49" charset="0"/>
                <a:cs typeface="Consolas" panose="020B0609020204030204" pitchFamily="49" charset="0"/>
              </a:rPr>
              <a:t>/*...*/</a:t>
            </a:r>
            <a:r>
              <a:rPr lang="en-US" altLang="en-US" spc="-100" dirty="0">
                <a:solidFill>
                  <a:srgbClr val="000000"/>
                </a:solidFill>
                <a:latin typeface="Consolas" panose="020B0609020204030204" pitchFamily="49" charset="0"/>
                <a:cs typeface="Consolas" panose="020B0609020204030204" pitchFamily="49" charset="0"/>
              </a:rPr>
              <a:t> }</a:t>
            </a:r>
            <a:endParaRPr lang="en-US" altLang="en-US" sz="9600" spc="-100" dirty="0">
              <a:latin typeface="Arial" panose="020B0604020202020204" pitchFamily="34" charset="0"/>
            </a:endParaRPr>
          </a:p>
        </p:txBody>
      </p:sp>
    </p:spTree>
    <p:extLst>
      <p:ext uri="{BB962C8B-B14F-4D97-AF65-F5344CB8AC3E}">
        <p14:creationId xmlns:p14="http://schemas.microsoft.com/office/powerpoint/2010/main" val="2510083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3"/>
          <p:cNvSpPr>
            <a:spLocks noGrp="1"/>
          </p:cNvSpPr>
          <p:nvPr>
            <p:ph type="title"/>
          </p:nvPr>
        </p:nvSpPr>
        <p:spPr/>
        <p:txBody>
          <a:bodyPr/>
          <a:lstStyle/>
          <a:p>
            <a:pPr algn="ctr" eaLnBrk="1" hangingPunct="1"/>
            <a:r>
              <a:rPr lang="en-US" altLang="en-US"/>
              <a:t>DevSpace would like to thank our sponsors!</a:t>
            </a:r>
          </a:p>
        </p:txBody>
      </p:sp>
      <p:pic>
        <p:nvPicPr>
          <p:cNvPr id="205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6338" y="1619250"/>
            <a:ext cx="31527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7413" y="3025775"/>
            <a:ext cx="29257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3025775"/>
            <a:ext cx="3657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5625" y="3025775"/>
            <a:ext cx="25749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5625" y="4392613"/>
            <a:ext cx="1828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5625" y="1619250"/>
            <a:ext cx="3181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05388" y="4392613"/>
            <a:ext cx="2138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388475" y="1619250"/>
            <a:ext cx="2044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763125" y="4392613"/>
            <a:ext cx="15906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616325" y="5634038"/>
            <a:ext cx="49593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28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Credits</a:t>
            </a:r>
          </a:p>
        </p:txBody>
      </p:sp>
      <p:sp>
        <p:nvSpPr>
          <p:cNvPr id="3" name="Content Placeholder 2"/>
          <p:cNvSpPr>
            <a:spLocks noGrp="1"/>
          </p:cNvSpPr>
          <p:nvPr>
            <p:ph idx="1"/>
          </p:nvPr>
        </p:nvSpPr>
        <p:spPr/>
        <p:txBody>
          <a:bodyPr>
            <a:normAutofit fontScale="55000" lnSpcReduction="20000"/>
          </a:bodyPr>
          <a:lstStyle/>
          <a:p>
            <a:r>
              <a:rPr lang="en-US" dirty="0"/>
              <a:t>Joy Gas service station elevation drawings, 910 Lake Shore Road Blvd W., Toronto, Canada.</a:t>
            </a:r>
            <a:br>
              <a:rPr lang="en-US" dirty="0"/>
            </a:br>
            <a:r>
              <a:rPr lang="en-US" dirty="0">
                <a:hlinkClick r:id="rId2"/>
              </a:rPr>
              <a:t>https://commons.wikimedia.org/wiki/File:Joy_Oil_gas_station_blueprints.jpg</a:t>
            </a:r>
            <a:endParaRPr lang="en-US" dirty="0"/>
          </a:p>
          <a:p>
            <a:r>
              <a:rPr lang="en-US" dirty="0"/>
              <a:t>Top Ten Seinfeld Locations in NYC.</a:t>
            </a:r>
            <a:br>
              <a:rPr lang="en-US" dirty="0"/>
            </a:br>
            <a:r>
              <a:rPr lang="en-US" dirty="0">
                <a:hlinkClick r:id="rId3"/>
              </a:rPr>
              <a:t>http://guestofaguest.com/wp-content/uploads/2010/07/g57zu7unymda43ucsrltelcto1_r1_500.jpg</a:t>
            </a:r>
            <a:endParaRPr lang="en-US" dirty="0"/>
          </a:p>
          <a:p>
            <a:r>
              <a:rPr lang="en-US" dirty="0"/>
              <a:t>Your Options, According to Yoda.</a:t>
            </a:r>
            <a:br>
              <a:rPr lang="en-US" dirty="0"/>
            </a:br>
            <a:r>
              <a:rPr lang="en-US" dirty="0">
                <a:hlinkClick r:id="rId4"/>
              </a:rPr>
              <a:t>http://i.imgur.com/sxtu4l.png</a:t>
            </a:r>
            <a:endParaRPr lang="en-US" dirty="0"/>
          </a:p>
          <a:p>
            <a:r>
              <a:rPr lang="en-US" dirty="0"/>
              <a:t>Amelia's Sad Face | Donnie Ray Jones | Flickr</a:t>
            </a:r>
            <a:br>
              <a:rPr lang="en-US" dirty="0"/>
            </a:br>
            <a:r>
              <a:rPr lang="en-US" dirty="0">
                <a:hlinkClick r:id="rId5"/>
              </a:rPr>
              <a:t>https://www.flickr.com/photos/donnieray/9436653177</a:t>
            </a:r>
            <a:endParaRPr lang="en-US" dirty="0"/>
          </a:p>
          <a:p>
            <a:r>
              <a:rPr lang="en-US" dirty="0"/>
              <a:t>Club Jade • “But I was going into </a:t>
            </a:r>
            <a:r>
              <a:rPr lang="en-US" dirty="0" err="1"/>
              <a:t>Tosche</a:t>
            </a:r>
            <a:r>
              <a:rPr lang="en-US" dirty="0"/>
              <a:t> Station to pick up...</a:t>
            </a:r>
            <a:br>
              <a:rPr lang="en-US" dirty="0"/>
            </a:br>
            <a:r>
              <a:rPr lang="en-US" dirty="0">
                <a:hlinkClick r:id="rId6"/>
              </a:rPr>
              <a:t>http://clubjade.tumblr.com/post/74278187340/but-i-was-going-into-tosche-station-to-pick-up</a:t>
            </a:r>
            <a:endParaRPr lang="en-US" dirty="0"/>
          </a:p>
          <a:p>
            <a:r>
              <a:rPr lang="en-US" dirty="0"/>
              <a:t>Monty Python and the Holy Grail images </a:t>
            </a:r>
            <a:r>
              <a:rPr lang="en-US" dirty="0" err="1"/>
              <a:t>Ack</a:t>
            </a:r>
            <a:r>
              <a:rPr lang="en-US" dirty="0"/>
              <a:t>! wallpaper and background photos</a:t>
            </a:r>
            <a:br>
              <a:rPr lang="en-US" dirty="0"/>
            </a:br>
            <a:r>
              <a:rPr lang="en-US" dirty="0">
                <a:hlinkClick r:id="rId7"/>
              </a:rPr>
              <a:t>http://images.fanpop.com/images/image_uploads/Ack--monty-python-and-the-holy-grail-591667_800_441.jpg</a:t>
            </a:r>
            <a:endParaRPr lang="en-US" dirty="0"/>
          </a:p>
        </p:txBody>
      </p:sp>
    </p:spTree>
    <p:extLst>
      <p:ext uri="{BB962C8B-B14F-4D97-AF65-F5344CB8AC3E}">
        <p14:creationId xmlns:p14="http://schemas.microsoft.com/office/powerpoint/2010/main" val="2664444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ormAutofit/>
          </a:bodyPr>
          <a:lstStyle/>
          <a:p>
            <a:pPr marL="0" indent="0">
              <a:buNone/>
            </a:pPr>
            <a:r>
              <a:rPr lang="en-US" altLang="en-US" sz="2400" dirty="0">
                <a:solidFill>
                  <a:srgbClr val="0000FF"/>
                </a:solidFill>
                <a:latin typeface="Consolas" panose="020B0609020204030204" pitchFamily="49" charset="0"/>
                <a:cs typeface="Consolas" panose="020B0609020204030204" pitchFamily="49" charset="0"/>
              </a:rPr>
              <a:t>public</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class</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2B91AF"/>
                </a:solidFill>
                <a:latin typeface="Consolas" panose="020B0609020204030204" pitchFamily="49" charset="0"/>
                <a:cs typeface="Consolas" panose="020B0609020204030204" pitchFamily="49" charset="0"/>
              </a:rPr>
              <a:t>ComplexImReAscComparer</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2B91AF"/>
                </a:solidFill>
                <a:latin typeface="Consolas" panose="020B0609020204030204" pitchFamily="49" charset="0"/>
                <a:cs typeface="Consolas" panose="020B0609020204030204" pitchFamily="49" charset="0"/>
              </a:rPr>
              <a:t>IComparer</a:t>
            </a:r>
            <a:r>
              <a:rPr lang="en-US" altLang="en-US" sz="2400" dirty="0">
                <a:solidFill>
                  <a:srgbClr val="000000"/>
                </a:solidFill>
                <a:latin typeface="Consolas" panose="020B0609020204030204" pitchFamily="49" charset="0"/>
                <a:cs typeface="Consolas" panose="020B0609020204030204" pitchFamily="49" charset="0"/>
              </a:rPr>
              <a:t>&lt;</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&gt;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public</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FF"/>
                </a:solidFill>
                <a:latin typeface="Consolas" panose="020B0609020204030204" pitchFamily="49" charset="0"/>
                <a:cs typeface="Consolas" panose="020B0609020204030204" pitchFamily="49" charset="0"/>
              </a:rPr>
              <a:t>int</a:t>
            </a:r>
            <a:r>
              <a:rPr lang="en-US" altLang="en-US" sz="2400" dirty="0">
                <a:solidFill>
                  <a:srgbClr val="000000"/>
                </a:solidFill>
                <a:latin typeface="Consolas" panose="020B0609020204030204" pitchFamily="49" charset="0"/>
                <a:cs typeface="Consolas" panose="020B0609020204030204" pitchFamily="49" charset="0"/>
              </a:rPr>
              <a:t> Compare(</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 x, </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 y)</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FF"/>
                </a:solidFill>
                <a:latin typeface="Consolas" panose="020B0609020204030204" pitchFamily="49" charset="0"/>
                <a:cs typeface="Consolas" panose="020B0609020204030204" pitchFamily="49" charset="0"/>
              </a:rPr>
              <a:t>var</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im</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2B91AF"/>
                </a:solidFill>
                <a:latin typeface="Consolas" panose="020B0609020204030204" pitchFamily="49" charset="0"/>
                <a:cs typeface="Consolas" panose="020B0609020204030204" pitchFamily="49" charset="0"/>
              </a:rPr>
              <a:t>Math</a:t>
            </a:r>
            <a:r>
              <a:rPr lang="en-US" altLang="en-US" sz="2400" dirty="0" err="1">
                <a:solidFill>
                  <a:srgbClr val="000000"/>
                </a:solidFill>
                <a:latin typeface="Consolas" panose="020B0609020204030204" pitchFamily="49" charset="0"/>
                <a:cs typeface="Consolas" panose="020B0609020204030204" pitchFamily="49" charset="0"/>
              </a:rPr>
              <a:t>.Sign</a:t>
            </a:r>
            <a:r>
              <a:rPr lang="en-US" altLang="en-US" sz="2400" dirty="0">
                <a:solidFill>
                  <a:srgbClr val="000000"/>
                </a:solidFill>
                <a:latin typeface="Consolas" panose="020B0609020204030204" pitchFamily="49" charset="0"/>
                <a:cs typeface="Consolas" panose="020B0609020204030204" pitchFamily="49" charset="0"/>
              </a:rPr>
              <a:t>(</a:t>
            </a:r>
            <a:r>
              <a:rPr lang="en-US" altLang="en-US" sz="2400" dirty="0" err="1">
                <a:solidFill>
                  <a:srgbClr val="000000"/>
                </a:solidFill>
                <a:latin typeface="Consolas" panose="020B0609020204030204" pitchFamily="49" charset="0"/>
                <a:cs typeface="Consolas" panose="020B0609020204030204" pitchFamily="49" charset="0"/>
              </a:rPr>
              <a:t>x.Im</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000000"/>
                </a:solidFill>
                <a:latin typeface="Consolas" panose="020B0609020204030204" pitchFamily="49" charset="0"/>
                <a:cs typeface="Consolas" panose="020B0609020204030204" pitchFamily="49" charset="0"/>
              </a:rPr>
              <a:t>y.Im</a:t>
            </a: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return</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im</a:t>
            </a:r>
            <a:r>
              <a:rPr lang="en-US" altLang="en-US" sz="2400" dirty="0">
                <a:solidFill>
                  <a:srgbClr val="000000"/>
                </a:solidFill>
                <a:latin typeface="Consolas" panose="020B0609020204030204" pitchFamily="49" charset="0"/>
                <a:cs typeface="Consolas" panose="020B0609020204030204" pitchFamily="49" charset="0"/>
              </a:rPr>
              <a:t> != 0 ? </a:t>
            </a:r>
            <a:r>
              <a:rPr lang="en-US" altLang="en-US" sz="2400" dirty="0" err="1">
                <a:solidFill>
                  <a:srgbClr val="000000"/>
                </a:solidFill>
                <a:latin typeface="Consolas" panose="020B0609020204030204" pitchFamily="49" charset="0"/>
                <a:cs typeface="Consolas" panose="020B0609020204030204" pitchFamily="49" charset="0"/>
              </a:rPr>
              <a:t>im</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2B91AF"/>
                </a:solidFill>
                <a:latin typeface="Consolas" panose="020B0609020204030204" pitchFamily="49" charset="0"/>
                <a:cs typeface="Consolas" panose="020B0609020204030204" pitchFamily="49" charset="0"/>
              </a:rPr>
              <a:t>Math</a:t>
            </a:r>
            <a:r>
              <a:rPr lang="en-US" altLang="en-US" sz="2400" dirty="0" err="1">
                <a:solidFill>
                  <a:srgbClr val="000000"/>
                </a:solidFill>
                <a:latin typeface="Consolas" panose="020B0609020204030204" pitchFamily="49" charset="0"/>
                <a:cs typeface="Consolas" panose="020B0609020204030204" pitchFamily="49" charset="0"/>
              </a:rPr>
              <a:t>.Sign</a:t>
            </a:r>
            <a:r>
              <a:rPr lang="en-US" altLang="en-US" sz="2400" dirty="0">
                <a:solidFill>
                  <a:srgbClr val="000000"/>
                </a:solidFill>
                <a:latin typeface="Consolas" panose="020B0609020204030204" pitchFamily="49" charset="0"/>
                <a:cs typeface="Consolas" panose="020B0609020204030204" pitchFamily="49" charset="0"/>
              </a:rPr>
              <a:t>(</a:t>
            </a:r>
            <a:r>
              <a:rPr lang="en-US" altLang="en-US" sz="2400" dirty="0" err="1">
                <a:solidFill>
                  <a:srgbClr val="000000"/>
                </a:solidFill>
                <a:latin typeface="Consolas" panose="020B0609020204030204" pitchFamily="49" charset="0"/>
                <a:cs typeface="Consolas" panose="020B0609020204030204" pitchFamily="49" charset="0"/>
              </a:rPr>
              <a:t>x.Re</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000000"/>
                </a:solidFill>
                <a:latin typeface="Consolas" panose="020B0609020204030204" pitchFamily="49" charset="0"/>
                <a:cs typeface="Consolas" panose="020B0609020204030204" pitchFamily="49" charset="0"/>
              </a:rPr>
              <a:t>y.Re</a:t>
            </a: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endParaRPr lang="en-US" altLang="en-US" sz="4400" dirty="0">
              <a:latin typeface="Arial" panose="020B0604020202020204" pitchFamily="34" charset="0"/>
            </a:endParaRPr>
          </a:p>
        </p:txBody>
      </p:sp>
      <p:sp>
        <p:nvSpPr>
          <p:cNvPr id="5" name="Text Placeholder 8"/>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525747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ormAutofit lnSpcReduction="10000"/>
          </a:bodyPr>
          <a:lstStyle/>
          <a:p>
            <a:pPr marL="0" indent="0">
              <a:buNone/>
            </a:pP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xs</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&gt;()</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( 4,  9),</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(-3,  1),</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( 1, -6),</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(-3, -2),</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( 7,  1),</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8"/>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696630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ormAutofit lnSpcReduction="10000"/>
          </a:bodyPr>
          <a:lstStyle/>
          <a:p>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r>
              <a:rPr lang="en-US" altLang="en-US" dirty="0">
                <a:solidFill>
                  <a:srgbClr val="A31515"/>
                </a:solidFill>
              </a:rPr>
              <a:t>"Ascending by Re, </a:t>
            </a:r>
            <a:r>
              <a:rPr lang="en-US" altLang="en-US" dirty="0" err="1">
                <a:solidFill>
                  <a:srgbClr val="A31515"/>
                </a:solidFill>
              </a:rPr>
              <a:t>Im</a:t>
            </a:r>
            <a:r>
              <a:rPr lang="en-US" altLang="en-US" dirty="0">
                <a:solidFill>
                  <a:srgbClr val="A31515"/>
                </a:solidFill>
              </a:rPr>
              <a:t>"</a:t>
            </a:r>
            <a:r>
              <a:rPr lang="en-US" altLang="en-US" dirty="0">
                <a:solidFill>
                  <a:srgbClr val="000000"/>
                </a:solidFill>
              </a:rPr>
              <a:t>);</a:t>
            </a:r>
          </a:p>
          <a:p>
            <a:r>
              <a:rPr lang="en-US" altLang="en-US" dirty="0" err="1">
                <a:solidFill>
                  <a:srgbClr val="000000"/>
                </a:solidFill>
              </a:rPr>
              <a:t>xs.Sort</a:t>
            </a:r>
            <a:r>
              <a:rPr lang="en-US" altLang="en-US" dirty="0">
                <a:solidFill>
                  <a:srgbClr val="000000"/>
                </a:solidFill>
              </a:rPr>
              <a:t>(</a:t>
            </a:r>
            <a:r>
              <a:rPr lang="en-US" altLang="en-US" dirty="0">
                <a:solidFill>
                  <a:srgbClr val="0000FF"/>
                </a:solidFill>
              </a:rPr>
              <a:t>new</a:t>
            </a:r>
            <a:r>
              <a:rPr lang="en-US" altLang="en-US" dirty="0">
                <a:solidFill>
                  <a:srgbClr val="000000"/>
                </a:solidFill>
              </a:rPr>
              <a:t> </a:t>
            </a:r>
            <a:r>
              <a:rPr lang="en-US" altLang="en-US" dirty="0" err="1">
                <a:solidFill>
                  <a:srgbClr val="2B91AF"/>
                </a:solidFill>
              </a:rPr>
              <a:t>ComplexReImAscComparer</a:t>
            </a:r>
            <a:r>
              <a:rPr lang="en-US" altLang="en-US" dirty="0">
                <a:solidFill>
                  <a:srgbClr val="000000"/>
                </a:solidFill>
              </a:rPr>
              <a:t>());</a:t>
            </a:r>
          </a:p>
          <a:p>
            <a:r>
              <a:rPr lang="en-US" altLang="en-US" dirty="0" err="1">
                <a:solidFill>
                  <a:srgbClr val="0000FF"/>
                </a:solidFill>
              </a:rPr>
              <a:t>foreach</a:t>
            </a:r>
            <a:r>
              <a:rPr lang="en-US" altLang="en-US" dirty="0">
                <a:solidFill>
                  <a:srgbClr val="000000"/>
                </a:solidFill>
              </a:rPr>
              <a:t> (</a:t>
            </a:r>
            <a:r>
              <a:rPr lang="en-US" altLang="en-US" dirty="0" err="1">
                <a:solidFill>
                  <a:srgbClr val="0000FF"/>
                </a:solidFill>
              </a:rPr>
              <a:t>var</a:t>
            </a:r>
            <a:r>
              <a:rPr lang="en-US" altLang="en-US" dirty="0">
                <a:solidFill>
                  <a:srgbClr val="000000"/>
                </a:solidFill>
              </a:rPr>
              <a:t> x </a:t>
            </a:r>
            <a:r>
              <a:rPr lang="en-US" altLang="en-US" dirty="0">
                <a:solidFill>
                  <a:srgbClr val="0000FF"/>
                </a:solidFill>
              </a:rPr>
              <a:t>in</a:t>
            </a:r>
            <a:r>
              <a:rPr lang="en-US" altLang="en-US" dirty="0">
                <a:solidFill>
                  <a:srgbClr val="000000"/>
                </a:solidFill>
              </a:rPr>
              <a:t> </a:t>
            </a:r>
            <a:r>
              <a:rPr lang="en-US" altLang="en-US" dirty="0" err="1">
                <a:solidFill>
                  <a:srgbClr val="000000"/>
                </a:solidFill>
              </a:rPr>
              <a:t>xs</a:t>
            </a:r>
            <a:r>
              <a:rPr lang="en-US" altLang="en-US" dirty="0">
                <a:solidFill>
                  <a:srgbClr val="000000"/>
                </a:solidFill>
              </a:rPr>
              <a:t>) </a:t>
            </a: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(x);</a:t>
            </a:r>
            <a:r>
              <a:rPr lang="en-US" altLang="en-US" dirty="0">
                <a:solidFill>
                  <a:srgbClr val="2B91AF"/>
                </a:solidFill>
              </a:rPr>
              <a:t> </a:t>
            </a:r>
          </a:p>
          <a:p>
            <a:endParaRPr lang="en-US" altLang="en-US" dirty="0">
              <a:solidFill>
                <a:srgbClr val="2B91AF"/>
              </a:solidFill>
            </a:endParaRPr>
          </a:p>
          <a:p>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p>
          <a:p>
            <a:pPr marL="0" indent="0">
              <a:buNone/>
            </a:pPr>
            <a:r>
              <a:rPr lang="en-US" altLang="en-US" dirty="0" err="1">
                <a:solidFill>
                  <a:srgbClr val="2B91AF"/>
                </a:solidFill>
                <a:latin typeface="Consolas" panose="020B0609020204030204" pitchFamily="49" charset="0"/>
                <a:cs typeface="Consolas" panose="020B0609020204030204" pitchFamily="49" charset="0"/>
              </a:rPr>
              <a:t>Console</a:t>
            </a:r>
            <a:r>
              <a:rPr lang="en-US" altLang="en-US" dirty="0" err="1">
                <a:solidFill>
                  <a:srgbClr val="000000"/>
                </a:solidFill>
                <a:latin typeface="Consolas" panose="020B0609020204030204" pitchFamily="49" charset="0"/>
                <a:cs typeface="Consolas" panose="020B0609020204030204" pitchFamily="49" charset="0"/>
              </a:rPr>
              <a:t>.WriteLine</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"Ascending by </a:t>
            </a:r>
            <a:r>
              <a:rPr lang="en-US" altLang="en-US" dirty="0" err="1">
                <a:solidFill>
                  <a:srgbClr val="A31515"/>
                </a:solidFill>
                <a:latin typeface="Consolas" panose="020B0609020204030204" pitchFamily="49" charset="0"/>
                <a:cs typeface="Consolas" panose="020B0609020204030204" pitchFamily="49" charset="0"/>
              </a:rPr>
              <a:t>Im</a:t>
            </a:r>
            <a:r>
              <a:rPr lang="en-US" altLang="en-US" dirty="0">
                <a:solidFill>
                  <a:srgbClr val="A31515"/>
                </a:solidFill>
                <a:latin typeface="Consolas" panose="020B0609020204030204" pitchFamily="49" charset="0"/>
                <a:cs typeface="Consolas" panose="020B0609020204030204" pitchFamily="49" charset="0"/>
              </a:rPr>
              <a:t>, Re"</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err="1">
                <a:solidFill>
                  <a:srgbClr val="000000"/>
                </a:solidFill>
                <a:latin typeface="Consolas" panose="020B0609020204030204" pitchFamily="49" charset="0"/>
                <a:cs typeface="Consolas" panose="020B0609020204030204" pitchFamily="49" charset="0"/>
              </a:rPr>
              <a:t>xs.Sort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ComplexImReAscComparer</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err="1">
                <a:solidFill>
                  <a:srgbClr val="0000FF"/>
                </a:solidFill>
                <a:latin typeface="Consolas" panose="020B0609020204030204" pitchFamily="49" charset="0"/>
                <a:cs typeface="Consolas" panose="020B0609020204030204" pitchFamily="49" charset="0"/>
              </a:rPr>
              <a:t>foreach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x </a:t>
            </a:r>
            <a:r>
              <a:rPr lang="en-US" altLang="en-US" dirty="0">
                <a:solidFill>
                  <a:srgbClr val="0000FF"/>
                </a:solidFill>
                <a:latin typeface="Consolas" panose="020B0609020204030204" pitchFamily="49" charset="0"/>
                <a:cs typeface="Consolas" panose="020B0609020204030204" pitchFamily="49" charset="0"/>
              </a:rPr>
              <a:t>in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xs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Console</a:t>
            </a:r>
            <a:r>
              <a:rPr lang="en-US" altLang="en-US" dirty="0" err="1">
                <a:solidFill>
                  <a:srgbClr val="000000"/>
                </a:solidFill>
                <a:latin typeface="Consolas" panose="020B0609020204030204" pitchFamily="49" charset="0"/>
                <a:cs typeface="Consolas" panose="020B0609020204030204" pitchFamily="49" charset="0"/>
              </a:rPr>
              <a:t>.WriteLine</a:t>
            </a:r>
            <a:r>
              <a:rPr lang="en-US" altLang="en-US" dirty="0">
                <a:solidFill>
                  <a:srgbClr val="000000"/>
                </a:solidFill>
                <a:latin typeface="Consolas" panose="020B0609020204030204" pitchFamily="49" charset="0"/>
                <a:cs typeface="Consolas" panose="020B0609020204030204" pitchFamily="49" charset="0"/>
              </a:rPr>
              <a:t>(x);</a:t>
            </a:r>
          </a:p>
        </p:txBody>
      </p:sp>
      <p:sp>
        <p:nvSpPr>
          <p:cNvPr id="5" name="Text Placeholder 8"/>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1334980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fontScale="92500" lnSpcReduction="10000"/>
          </a:bodyPr>
          <a:lstStyle/>
          <a:p>
            <a:pPr marL="0" indent="0">
              <a:buNone/>
            </a:pPr>
            <a:r>
              <a:rPr lang="en-US" dirty="0">
                <a:latin typeface="Consolas" panose="020B0609020204030204" pitchFamily="49" charset="0"/>
                <a:cs typeface="Consolas" panose="020B0609020204030204" pitchFamily="49" charset="0"/>
              </a:rPr>
              <a:t>Ascending by Re, </a:t>
            </a:r>
            <a:r>
              <a:rPr lang="en-US" dirty="0" err="1">
                <a:latin typeface="Consolas" panose="020B0609020204030204" pitchFamily="49" charset="0"/>
                <a:cs typeface="Consolas" panose="020B0609020204030204" pitchFamily="49" charset="0"/>
              </a:rPr>
              <a:t>Im</a:t>
            </a: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-3.0 - i2.0</a:t>
            </a:r>
          </a:p>
          <a:p>
            <a:pPr marL="0" indent="0">
              <a:buNone/>
            </a:pPr>
            <a:r>
              <a:rPr lang="en-US" dirty="0">
                <a:latin typeface="Consolas" panose="020B0609020204030204" pitchFamily="49" charset="0"/>
                <a:cs typeface="Consolas" panose="020B0609020204030204" pitchFamily="49" charset="0"/>
              </a:rPr>
              <a:t>-3.0 + i1.0</a:t>
            </a:r>
          </a:p>
          <a:p>
            <a:pPr marL="0" indent="0">
              <a:buNone/>
            </a:pPr>
            <a:r>
              <a:rPr lang="en-US" dirty="0">
                <a:latin typeface="Consolas" panose="020B0609020204030204" pitchFamily="49" charset="0"/>
                <a:cs typeface="Consolas" panose="020B0609020204030204" pitchFamily="49" charset="0"/>
              </a:rPr>
              <a:t> 1.0 - i6.0</a:t>
            </a:r>
          </a:p>
          <a:p>
            <a:pPr marL="0" indent="0">
              <a:buNone/>
            </a:pPr>
            <a:r>
              <a:rPr lang="en-US" dirty="0">
                <a:latin typeface="Consolas" panose="020B0609020204030204" pitchFamily="49" charset="0"/>
                <a:cs typeface="Consolas" panose="020B0609020204030204" pitchFamily="49" charset="0"/>
              </a:rPr>
              <a:t> 4.0 + i9.0</a:t>
            </a:r>
          </a:p>
          <a:p>
            <a:pPr marL="0" indent="0">
              <a:buNone/>
            </a:pPr>
            <a:r>
              <a:rPr lang="en-US" dirty="0">
                <a:latin typeface="Consolas" panose="020B0609020204030204" pitchFamily="49" charset="0"/>
                <a:cs typeface="Consolas" panose="020B0609020204030204" pitchFamily="49" charset="0"/>
              </a:rPr>
              <a:t> 7.0 + i1.0</a:t>
            </a:r>
          </a:p>
          <a:p>
            <a:r>
              <a:rPr lang="en-US" dirty="0"/>
              <a:t>Ascending by </a:t>
            </a:r>
            <a:r>
              <a:rPr lang="en-US" dirty="0" err="1"/>
              <a:t>Im</a:t>
            </a:r>
            <a:r>
              <a:rPr lang="en-US" dirty="0"/>
              <a:t>, Re</a:t>
            </a:r>
          </a:p>
          <a:p>
            <a:r>
              <a:rPr lang="en-US" dirty="0"/>
              <a:t> 1.0 - i6.0</a:t>
            </a:r>
          </a:p>
          <a:p>
            <a:r>
              <a:rPr lang="en-US" dirty="0"/>
              <a:t>-3.0 - i2.0</a:t>
            </a:r>
          </a:p>
          <a:p>
            <a:r>
              <a:rPr lang="en-US" dirty="0"/>
              <a:t>-3.0 + i1.0</a:t>
            </a:r>
          </a:p>
          <a:p>
            <a:r>
              <a:rPr lang="en-US" dirty="0"/>
              <a:t> 7.0 + i1.0</a:t>
            </a:r>
          </a:p>
          <a:p>
            <a:r>
              <a:rPr lang="en-US" dirty="0"/>
              <a:t> 4.0 + i9.0</a:t>
            </a:r>
          </a:p>
        </p:txBody>
      </p:sp>
    </p:spTree>
    <p:extLst>
      <p:ext uri="{BB962C8B-B14F-4D97-AF65-F5344CB8AC3E}">
        <p14:creationId xmlns:p14="http://schemas.microsoft.com/office/powerpoint/2010/main" val="3159936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
                                        <p:tgtEl>
                                          <p:spTgt spid="6">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
                                        <p:tgtEl>
                                          <p:spTgt spid="6">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100"/>
                                        <p:tgtEl>
                                          <p:spTgt spid="6">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00"/>
                                        <p:tgtEl>
                                          <p:spTgt spid="6">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
                                        <p:tgtEl>
                                          <p:spTgt spid="6">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100"/>
                                        <p:tgtEl>
                                          <p:spTgt spid="6">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00"/>
                                        <p:tgtEl>
                                          <p:spTgt spid="6">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
                                        <p:tgtEl>
                                          <p:spTgt spid="6">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100"/>
                                        <p:tgtEl>
                                          <p:spTgt spid="6">
                                            <p:txEl>
                                              <p:pRg st="10" end="10"/>
                                            </p:tx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1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ormAutofit/>
          </a:bodyPr>
          <a:lstStyle/>
          <a:p>
            <a:pPr marL="0" indent="0">
              <a:buNone/>
            </a:pPr>
            <a:r>
              <a:rPr lang="en-US" altLang="en-US" sz="2400" dirty="0">
                <a:solidFill>
                  <a:srgbClr val="0000FF"/>
                </a:solidFill>
                <a:latin typeface="Consolas" panose="020B0609020204030204" pitchFamily="49" charset="0"/>
                <a:cs typeface="Consolas" panose="020B0609020204030204" pitchFamily="49" charset="0"/>
              </a:rPr>
              <a:t>public</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class</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2B91AF"/>
                </a:solidFill>
                <a:latin typeface="Consolas" panose="020B0609020204030204" pitchFamily="49" charset="0"/>
                <a:cs typeface="Consolas" panose="020B0609020204030204" pitchFamily="49" charset="0"/>
              </a:rPr>
              <a:t>ComplexReImAscComparer</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2B91AF"/>
                </a:solidFill>
                <a:latin typeface="Consolas" panose="020B0609020204030204" pitchFamily="49" charset="0"/>
                <a:cs typeface="Consolas" panose="020B0609020204030204" pitchFamily="49" charset="0"/>
              </a:rPr>
              <a:t>IComparer</a:t>
            </a:r>
            <a:r>
              <a:rPr lang="en-US" altLang="en-US" sz="2400" dirty="0">
                <a:solidFill>
                  <a:srgbClr val="000000"/>
                </a:solidFill>
                <a:latin typeface="Consolas" panose="020B0609020204030204" pitchFamily="49" charset="0"/>
                <a:cs typeface="Consolas" panose="020B0609020204030204" pitchFamily="49" charset="0"/>
              </a:rPr>
              <a:t>&lt;</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&gt;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public</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FF"/>
                </a:solidFill>
                <a:latin typeface="Consolas" panose="020B0609020204030204" pitchFamily="49" charset="0"/>
                <a:cs typeface="Consolas" panose="020B0609020204030204" pitchFamily="49" charset="0"/>
              </a:rPr>
              <a:t>int</a:t>
            </a:r>
            <a:r>
              <a:rPr lang="en-US" altLang="en-US" sz="2400" dirty="0">
                <a:solidFill>
                  <a:srgbClr val="000000"/>
                </a:solidFill>
                <a:latin typeface="Consolas" panose="020B0609020204030204" pitchFamily="49" charset="0"/>
                <a:cs typeface="Consolas" panose="020B0609020204030204" pitchFamily="49" charset="0"/>
              </a:rPr>
              <a:t> Compare(</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 x, </a:t>
            </a:r>
            <a:r>
              <a:rPr lang="en-US" altLang="en-US" sz="2400" dirty="0">
                <a:solidFill>
                  <a:srgbClr val="2B91AF"/>
                </a:solidFill>
                <a:latin typeface="Consolas" panose="020B0609020204030204" pitchFamily="49" charset="0"/>
                <a:cs typeface="Consolas" panose="020B0609020204030204" pitchFamily="49" charset="0"/>
              </a:rPr>
              <a:t>Complex</a:t>
            </a:r>
            <a:r>
              <a:rPr lang="en-US" altLang="en-US" sz="2400" dirty="0">
                <a:solidFill>
                  <a:srgbClr val="000000"/>
                </a:solidFill>
                <a:latin typeface="Consolas" panose="020B0609020204030204" pitchFamily="49" charset="0"/>
                <a:cs typeface="Consolas" panose="020B0609020204030204" pitchFamily="49" charset="0"/>
              </a:rPr>
              <a:t> y)</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FF"/>
                </a:solidFill>
                <a:latin typeface="Consolas" panose="020B0609020204030204" pitchFamily="49" charset="0"/>
                <a:cs typeface="Consolas" panose="020B0609020204030204" pitchFamily="49" charset="0"/>
              </a:rPr>
              <a:t>var</a:t>
            </a:r>
            <a:r>
              <a:rPr lang="en-US" altLang="en-US" sz="2400" dirty="0">
                <a:solidFill>
                  <a:srgbClr val="000000"/>
                </a:solidFill>
                <a:latin typeface="Consolas" panose="020B0609020204030204" pitchFamily="49" charset="0"/>
                <a:cs typeface="Consolas" panose="020B0609020204030204" pitchFamily="49" charset="0"/>
              </a:rPr>
              <a:t> re = </a:t>
            </a:r>
            <a:r>
              <a:rPr lang="en-US" altLang="en-US" sz="2400" dirty="0" err="1">
                <a:solidFill>
                  <a:srgbClr val="2B91AF"/>
                </a:solidFill>
                <a:latin typeface="Consolas" panose="020B0609020204030204" pitchFamily="49" charset="0"/>
                <a:cs typeface="Consolas" panose="020B0609020204030204" pitchFamily="49" charset="0"/>
              </a:rPr>
              <a:t>Math</a:t>
            </a:r>
            <a:r>
              <a:rPr lang="en-US" altLang="en-US" sz="2400" dirty="0" err="1">
                <a:solidFill>
                  <a:srgbClr val="000000"/>
                </a:solidFill>
                <a:latin typeface="Consolas" panose="020B0609020204030204" pitchFamily="49" charset="0"/>
                <a:cs typeface="Consolas" panose="020B0609020204030204" pitchFamily="49" charset="0"/>
              </a:rPr>
              <a:t>.Sign</a:t>
            </a:r>
            <a:r>
              <a:rPr lang="en-US" altLang="en-US" sz="2400" dirty="0">
                <a:solidFill>
                  <a:srgbClr val="000000"/>
                </a:solidFill>
                <a:latin typeface="Consolas" panose="020B0609020204030204" pitchFamily="49" charset="0"/>
                <a:cs typeface="Consolas" panose="020B0609020204030204" pitchFamily="49" charset="0"/>
              </a:rPr>
              <a:t>(</a:t>
            </a:r>
            <a:r>
              <a:rPr lang="en-US" altLang="en-US" sz="2400" dirty="0" err="1">
                <a:solidFill>
                  <a:srgbClr val="000000"/>
                </a:solidFill>
                <a:latin typeface="Consolas" panose="020B0609020204030204" pitchFamily="49" charset="0"/>
                <a:cs typeface="Consolas" panose="020B0609020204030204" pitchFamily="49" charset="0"/>
              </a:rPr>
              <a:t>x.Re</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000000"/>
                </a:solidFill>
                <a:latin typeface="Consolas" panose="020B0609020204030204" pitchFamily="49" charset="0"/>
                <a:cs typeface="Consolas" panose="020B0609020204030204" pitchFamily="49" charset="0"/>
              </a:rPr>
              <a:t>y.Re</a:t>
            </a: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0000FF"/>
                </a:solidFill>
                <a:latin typeface="Consolas" panose="020B0609020204030204" pitchFamily="49" charset="0"/>
                <a:cs typeface="Consolas" panose="020B0609020204030204" pitchFamily="49" charset="0"/>
              </a:rPr>
              <a:t>return</a:t>
            </a:r>
            <a:r>
              <a:rPr lang="en-US" altLang="en-US" sz="2400" dirty="0">
                <a:solidFill>
                  <a:srgbClr val="000000"/>
                </a:solidFill>
                <a:latin typeface="Consolas" panose="020B0609020204030204" pitchFamily="49" charset="0"/>
                <a:cs typeface="Consolas" panose="020B0609020204030204" pitchFamily="49" charset="0"/>
              </a:rPr>
              <a:t> re != 0 ? re : </a:t>
            </a:r>
            <a:r>
              <a:rPr lang="en-US" altLang="en-US" sz="2400" dirty="0" err="1">
                <a:solidFill>
                  <a:srgbClr val="2B91AF"/>
                </a:solidFill>
                <a:latin typeface="Consolas" panose="020B0609020204030204" pitchFamily="49" charset="0"/>
                <a:cs typeface="Consolas" panose="020B0609020204030204" pitchFamily="49" charset="0"/>
              </a:rPr>
              <a:t>Math</a:t>
            </a:r>
            <a:r>
              <a:rPr lang="en-US" altLang="en-US" sz="2400" dirty="0" err="1">
                <a:solidFill>
                  <a:srgbClr val="000000"/>
                </a:solidFill>
                <a:latin typeface="Consolas" panose="020B0609020204030204" pitchFamily="49" charset="0"/>
                <a:cs typeface="Consolas" panose="020B0609020204030204" pitchFamily="49" charset="0"/>
              </a:rPr>
              <a:t>.Sign</a:t>
            </a:r>
            <a:r>
              <a:rPr lang="en-US" altLang="en-US" sz="2400" dirty="0">
                <a:solidFill>
                  <a:srgbClr val="000000"/>
                </a:solidFill>
                <a:latin typeface="Consolas" panose="020B0609020204030204" pitchFamily="49" charset="0"/>
                <a:cs typeface="Consolas" panose="020B0609020204030204" pitchFamily="49" charset="0"/>
              </a:rPr>
              <a:t>(</a:t>
            </a:r>
            <a:r>
              <a:rPr lang="en-US" altLang="en-US" sz="2400" dirty="0" err="1">
                <a:solidFill>
                  <a:srgbClr val="000000"/>
                </a:solidFill>
                <a:latin typeface="Consolas" panose="020B0609020204030204" pitchFamily="49" charset="0"/>
                <a:cs typeface="Consolas" panose="020B0609020204030204" pitchFamily="49" charset="0"/>
              </a:rPr>
              <a:t>x.Im</a:t>
            </a:r>
            <a:r>
              <a:rPr lang="en-US" altLang="en-US" sz="2400" dirty="0">
                <a:solidFill>
                  <a:srgbClr val="000000"/>
                </a:solidFill>
                <a:latin typeface="Consolas" panose="020B0609020204030204" pitchFamily="49" charset="0"/>
                <a:cs typeface="Consolas" panose="020B0609020204030204" pitchFamily="49" charset="0"/>
              </a:rPr>
              <a:t> - </a:t>
            </a:r>
            <a:r>
              <a:rPr lang="en-US" altLang="en-US" sz="2400" dirty="0" err="1">
                <a:solidFill>
                  <a:srgbClr val="000000"/>
                </a:solidFill>
                <a:latin typeface="Consolas" panose="020B0609020204030204" pitchFamily="49" charset="0"/>
                <a:cs typeface="Consolas" panose="020B0609020204030204" pitchFamily="49" charset="0"/>
              </a:rPr>
              <a:t>y.Im</a:t>
            </a:r>
            <a:r>
              <a:rPr lang="en-US" altLang="en-US" sz="2400" dirty="0">
                <a:solidFill>
                  <a:srgbClr val="000000"/>
                </a:solidFill>
                <a:latin typeface="Consolas" panose="020B0609020204030204" pitchFamily="49" charset="0"/>
                <a:cs typeface="Consolas" panose="020B0609020204030204" pitchFamily="49" charset="0"/>
              </a:rPr>
              <a:t>);</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400" dirty="0">
                <a:solidFill>
                  <a:srgbClr val="000000"/>
                </a:solidFill>
                <a:latin typeface="Consolas" panose="020B0609020204030204" pitchFamily="49" charset="0"/>
                <a:cs typeface="Consolas" panose="020B0609020204030204" pitchFamily="49" charset="0"/>
              </a:rPr>
              <a:t>} </a:t>
            </a:r>
            <a:endParaRPr lang="en-US" altLang="en-US" sz="4400" dirty="0">
              <a:latin typeface="Arial" panose="020B0604020202020204" pitchFamily="34" charset="0"/>
            </a:endParaRPr>
          </a:p>
        </p:txBody>
      </p:sp>
      <p:sp>
        <p:nvSpPr>
          <p:cNvPr id="2" name="Text Placeholder 1"/>
          <p:cNvSpPr>
            <a:spLocks noGrp="1"/>
          </p:cNvSpPr>
          <p:nvPr>
            <p:ph type="body" sz="quarter" idx="13"/>
          </p:nvPr>
        </p:nvSpPr>
        <p:spPr/>
        <p:txBody>
          <a:bodyPr/>
          <a:lstStyle/>
          <a:p>
            <a:r>
              <a:rPr lang="en-US" dirty="0"/>
              <a:t>C#</a:t>
            </a:r>
          </a:p>
        </p:txBody>
      </p:sp>
      <p:sp>
        <p:nvSpPr>
          <p:cNvPr id="9" name="Freeform: Shape 8"/>
          <p:cNvSpPr/>
          <p:nvPr/>
        </p:nvSpPr>
        <p:spPr>
          <a:xfrm>
            <a:off x="0" y="0"/>
            <a:ext cx="12192000" cy="6858000"/>
          </a:xfrm>
          <a:custGeom>
            <a:avLst/>
            <a:gdLst>
              <a:gd name="connsiteX0" fmla="*/ 1371600 w 12192000"/>
              <a:gd name="connsiteY0" fmla="*/ 3018972 h 6858000"/>
              <a:gd name="connsiteX1" fmla="*/ 1371600 w 12192000"/>
              <a:gd name="connsiteY1" fmla="*/ 4923972 h 6858000"/>
              <a:gd name="connsiteX2" fmla="*/ 9753600 w 12192000"/>
              <a:gd name="connsiteY2" fmla="*/ 4923972 h 6858000"/>
              <a:gd name="connsiteX3" fmla="*/ 9753600 w 12192000"/>
              <a:gd name="connsiteY3" fmla="*/ 301897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371600" y="3018972"/>
                </a:moveTo>
                <a:lnTo>
                  <a:pt x="1371600" y="4923972"/>
                </a:lnTo>
                <a:lnTo>
                  <a:pt x="9753600" y="4923972"/>
                </a:lnTo>
                <a:lnTo>
                  <a:pt x="9753600" y="3018972"/>
                </a:lnTo>
                <a:close/>
                <a:moveTo>
                  <a:pt x="0" y="0"/>
                </a:moveTo>
                <a:lnTo>
                  <a:pt x="12192000" y="0"/>
                </a:lnTo>
                <a:lnTo>
                  <a:pt x="12192000" y="6858000"/>
                </a:lnTo>
                <a:lnTo>
                  <a:pt x="0" y="68580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377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en-US" altLang="en-US" strike="sngStrike" dirty="0" err="1">
                <a:solidFill>
                  <a:srgbClr val="2B91AF"/>
                </a:solidFill>
                <a:latin typeface="Consolas" panose="020B0609020204030204" pitchFamily="49" charset="0"/>
                <a:cs typeface="Consolas" panose="020B0609020204030204" pitchFamily="49" charset="0"/>
              </a:rPr>
              <a:t>IComparer</a:t>
            </a:r>
            <a:r>
              <a:rPr lang="en-US" altLang="en-US" strike="sngStrike" dirty="0">
                <a:solidFill>
                  <a:srgbClr val="000000"/>
                </a:solidFill>
                <a:latin typeface="Consolas" panose="020B0609020204030204" pitchFamily="49" charset="0"/>
                <a:cs typeface="Consolas" panose="020B0609020204030204" pitchFamily="49" charset="0"/>
              </a:rPr>
              <a:t>&lt;</a:t>
            </a:r>
            <a:r>
              <a:rPr lang="en-US" altLang="en-US" strike="sngStrike" dirty="0">
                <a:solidFill>
                  <a:srgbClr val="2B91AF"/>
                </a:solidFill>
                <a:latin typeface="Consolas" panose="020B0609020204030204" pitchFamily="49" charset="0"/>
                <a:cs typeface="Consolas" panose="020B0609020204030204" pitchFamily="49" charset="0"/>
              </a:rPr>
              <a:t>Complex</a:t>
            </a:r>
            <a:r>
              <a:rPr lang="en-US" altLang="en-US" strike="sngStrike" dirty="0">
                <a:solidFill>
                  <a:srgbClr val="000000"/>
                </a:solidFill>
                <a:latin typeface="Consolas" panose="020B0609020204030204" pitchFamily="49" charset="0"/>
                <a:cs typeface="Consolas" panose="020B0609020204030204" pitchFamily="49" charset="0"/>
              </a:rPr>
              <a:t>&gt;</a:t>
            </a:r>
          </a:p>
          <a:p>
            <a:endParaRPr lang="en-US" altLang="en-US" strike="sngStrike" dirty="0">
              <a:solidFill>
                <a:srgbClr val="000000"/>
              </a:solidFill>
              <a:latin typeface="Consolas" panose="020B0609020204030204" pitchFamily="49" charset="0"/>
              <a:cs typeface="Consolas" panose="020B0609020204030204" pitchFamily="49" charset="0"/>
            </a:endParaRPr>
          </a:p>
          <a:p>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int</a:t>
            </a:r>
            <a:r>
              <a:rPr lang="en-US" altLang="en-US" dirty="0">
                <a:solidFill>
                  <a:srgbClr val="000000"/>
                </a:solidFill>
                <a:latin typeface="Consolas" panose="020B0609020204030204" pitchFamily="49" charset="0"/>
                <a:cs typeface="Consolas" panose="020B0609020204030204" pitchFamily="49" charset="0"/>
              </a:rPr>
              <a:t> </a:t>
            </a:r>
            <a:endParaRPr lang="en-US" dirty="0"/>
          </a:p>
        </p:txBody>
      </p:sp>
    </p:spTree>
    <p:extLst>
      <p:ext uri="{BB962C8B-B14F-4D97-AF65-F5344CB8AC3E}">
        <p14:creationId xmlns:p14="http://schemas.microsoft.com/office/powerpoint/2010/main" val="2964383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a:bodyPr>
          <a:lstStyle/>
          <a:p>
            <a:pPr marL="0" indent="0">
              <a:buNone/>
            </a:pPr>
            <a:r>
              <a:rPr lang="en-US" altLang="en-US" dirty="0">
                <a:solidFill>
                  <a:srgbClr val="0000FF"/>
                </a:solidFill>
                <a:latin typeface="Consolas" panose="020B0609020204030204" pitchFamily="49" charset="0"/>
                <a:cs typeface="Consolas" panose="020B0609020204030204" pitchFamily="49" charset="0"/>
              </a:rPr>
              <a:t>type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 { Re : </a:t>
            </a:r>
            <a:r>
              <a:rPr lang="en-US" altLang="en-US" dirty="0">
                <a:solidFill>
                  <a:srgbClr val="2B91AF"/>
                </a:solidFill>
                <a:latin typeface="Consolas" panose="020B0609020204030204" pitchFamily="49" charset="0"/>
                <a:cs typeface="Consolas" panose="020B0609020204030204" pitchFamily="49" charset="0"/>
              </a:rPr>
              <a:t>float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2B91AF"/>
                </a:solidFill>
                <a:latin typeface="Consolas" panose="020B0609020204030204" pitchFamily="49" charset="0"/>
                <a:cs typeface="Consolas" panose="020B0609020204030204" pitchFamily="49" charset="0"/>
              </a:rPr>
              <a:t>float</a:t>
            </a: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a:p>
            <a:pPr marL="0" indent="0">
              <a:buNone/>
            </a:pPr>
            <a:endParaRPr lang="en-US" altLang="en-US" dirty="0">
              <a:solidFill>
                <a:srgbClr val="0000FF"/>
              </a:solidFill>
              <a:latin typeface="Consolas" panose="020B0609020204030204" pitchFamily="49" charset="0"/>
              <a:cs typeface="Consolas" panose="020B0609020204030204" pitchFamily="49" charset="0"/>
            </a:endParaRPr>
          </a:p>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xs</a:t>
            </a:r>
            <a:r>
              <a:rPr lang="en-US" altLang="en-US" dirty="0">
                <a:solidFill>
                  <a:srgbClr val="000000"/>
                </a:solidFill>
                <a:latin typeface="Consolas" panose="020B0609020204030204" pitchFamily="49" charset="0"/>
                <a:cs typeface="Consolas" panose="020B0609020204030204" pitchFamily="49" charset="0"/>
              </a:rPr>
              <a:t> = [ { Re =  4.0;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9.0 }</a:t>
            </a:r>
          </a:p>
          <a:p>
            <a:pPr marL="0" indent="0">
              <a:buNone/>
            </a:pPr>
            <a:r>
              <a:rPr lang="en-US" altLang="en-US" dirty="0">
                <a:solidFill>
                  <a:srgbClr val="000000"/>
                </a:solidFill>
                <a:latin typeface="Consolas" panose="020B0609020204030204" pitchFamily="49" charset="0"/>
                <a:cs typeface="Consolas" panose="020B0609020204030204" pitchFamily="49" charset="0"/>
              </a:rPr>
              <a:t>           { Re = -3.0;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1.0 }</a:t>
            </a:r>
          </a:p>
          <a:p>
            <a:pPr marL="0" indent="0">
              <a:buNone/>
            </a:pPr>
            <a:r>
              <a:rPr lang="en-US" altLang="en-US" dirty="0">
                <a:solidFill>
                  <a:srgbClr val="000000"/>
                </a:solidFill>
                <a:latin typeface="Consolas" panose="020B0609020204030204" pitchFamily="49" charset="0"/>
                <a:cs typeface="Consolas" panose="020B0609020204030204" pitchFamily="49" charset="0"/>
              </a:rPr>
              <a:t>           { Re =  1.0;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-6.0 }</a:t>
            </a:r>
          </a:p>
          <a:p>
            <a:pPr marL="0" indent="0">
              <a:buNone/>
            </a:pPr>
            <a:r>
              <a:rPr lang="en-US" altLang="en-US" dirty="0">
                <a:solidFill>
                  <a:srgbClr val="000000"/>
                </a:solidFill>
                <a:latin typeface="Consolas" panose="020B0609020204030204" pitchFamily="49" charset="0"/>
                <a:cs typeface="Consolas" panose="020B0609020204030204" pitchFamily="49" charset="0"/>
              </a:rPr>
              <a:t>           { Re = -3.0;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-2.0 }</a:t>
            </a:r>
          </a:p>
          <a:p>
            <a:pPr marL="0" indent="0">
              <a:buNone/>
            </a:pPr>
            <a:r>
              <a:rPr lang="en-US" altLang="en-US" dirty="0">
                <a:solidFill>
                  <a:srgbClr val="000000"/>
                </a:solidFill>
                <a:latin typeface="Consolas" panose="020B0609020204030204" pitchFamily="49" charset="0"/>
                <a:cs typeface="Consolas" panose="020B0609020204030204" pitchFamily="49" charset="0"/>
              </a:rPr>
              <a:t>           { Re =  7.0;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1.0 } ]</a:t>
            </a:r>
            <a:endParaRPr lang="en-US" altLang="en-US" sz="6000" dirty="0">
              <a:latin typeface="Arial" panose="020B0604020202020204" pitchFamily="34" charset="0"/>
            </a:endParaRPr>
          </a:p>
        </p:txBody>
      </p:sp>
      <p:sp>
        <p:nvSpPr>
          <p:cNvPr id="2" name="Text Placeholder 1"/>
          <p:cNvSpPr>
            <a:spLocks noGrp="1"/>
          </p:cNvSpPr>
          <p:nvPr>
            <p:ph type="body" sz="quarter" idx="13"/>
          </p:nvPr>
        </p:nvSpPr>
        <p:spPr/>
        <p:txBody>
          <a:bodyPr/>
          <a:lstStyle/>
          <a:p>
            <a:r>
              <a:rPr lang="en-US" dirty="0"/>
              <a:t>F#</a:t>
            </a:r>
          </a:p>
        </p:txBody>
      </p:sp>
    </p:spTree>
    <p:extLst>
      <p:ext uri="{BB962C8B-B14F-4D97-AF65-F5344CB8AC3E}">
        <p14:creationId xmlns:p14="http://schemas.microsoft.com/office/powerpoint/2010/main" val="1682399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a:bodyPr>
          <a:lstStyle/>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compareReImAsc</a:t>
            </a:r>
            <a:r>
              <a:rPr lang="en-US" altLang="en-US" dirty="0">
                <a:solidFill>
                  <a:srgbClr val="000000"/>
                </a:solidFill>
                <a:latin typeface="Consolas" panose="020B0609020204030204" pitchFamily="49" charset="0"/>
                <a:cs typeface="Consolas" panose="020B0609020204030204" pitchFamily="49" charset="0"/>
              </a:rPr>
              <a:t> x y =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re = sign (</a:t>
            </a:r>
            <a:r>
              <a:rPr lang="en-US" altLang="en-US" dirty="0" err="1">
                <a:solidFill>
                  <a:srgbClr val="000000"/>
                </a:solidFill>
                <a:latin typeface="Consolas" panose="020B0609020204030204" pitchFamily="49" charset="0"/>
                <a:cs typeface="Consolas" panose="020B0609020204030204" pitchFamily="49" charset="0"/>
              </a:rPr>
              <a:t>x.Re</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y.Re</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if</a:t>
            </a:r>
            <a:r>
              <a:rPr lang="en-US" altLang="en-US" dirty="0">
                <a:solidFill>
                  <a:srgbClr val="000000"/>
                </a:solidFill>
                <a:latin typeface="Consolas" panose="020B0609020204030204" pitchFamily="49" charset="0"/>
                <a:cs typeface="Consolas" panose="020B0609020204030204" pitchFamily="49" charset="0"/>
              </a:rPr>
              <a:t> re &lt;&gt; 0 </a:t>
            </a:r>
            <a:r>
              <a:rPr lang="en-US" altLang="en-US" dirty="0">
                <a:solidFill>
                  <a:srgbClr val="0000FF"/>
                </a:solidFill>
                <a:latin typeface="Consolas" panose="020B0609020204030204" pitchFamily="49" charset="0"/>
                <a:cs typeface="Consolas" panose="020B0609020204030204" pitchFamily="49" charset="0"/>
              </a:rPr>
              <a:t>then</a:t>
            </a:r>
            <a:r>
              <a:rPr lang="en-US" altLang="en-US" dirty="0">
                <a:solidFill>
                  <a:srgbClr val="000000"/>
                </a:solidFill>
                <a:latin typeface="Consolas" panose="020B0609020204030204" pitchFamily="49" charset="0"/>
                <a:cs typeface="Consolas" panose="020B0609020204030204" pitchFamily="49" charset="0"/>
              </a:rPr>
              <a:t> re </a:t>
            </a:r>
            <a:r>
              <a:rPr lang="en-US" altLang="en-US" dirty="0">
                <a:solidFill>
                  <a:srgbClr val="0000FF"/>
                </a:solidFill>
                <a:latin typeface="Consolas" panose="020B0609020204030204" pitchFamily="49" charset="0"/>
                <a:cs typeface="Consolas" panose="020B0609020204030204" pitchFamily="49" charset="0"/>
              </a:rPr>
              <a:t>else</a:t>
            </a:r>
            <a:r>
              <a:rPr lang="en-US" altLang="en-US" dirty="0">
                <a:solidFill>
                  <a:srgbClr val="000000"/>
                </a:solidFill>
                <a:latin typeface="Consolas" panose="020B0609020204030204" pitchFamily="49" charset="0"/>
                <a:cs typeface="Consolas" panose="020B0609020204030204" pitchFamily="49" charset="0"/>
              </a:rPr>
              <a:t> sign (</a:t>
            </a:r>
            <a:r>
              <a:rPr lang="en-US" altLang="en-US" dirty="0" err="1">
                <a:solidFill>
                  <a:srgbClr val="000000"/>
                </a:solidFill>
                <a:latin typeface="Consolas" panose="020B0609020204030204" pitchFamily="49" charset="0"/>
                <a:cs typeface="Consolas" panose="020B0609020204030204" pitchFamily="49" charset="0"/>
              </a:rPr>
              <a:t>x.Im</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y.Im</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endParaRPr lang="en-US" altLang="en-US" dirty="0">
              <a:solidFill>
                <a:srgbClr val="0000FF"/>
              </a:solidFill>
              <a:latin typeface="Consolas" panose="020B0609020204030204" pitchFamily="49" charset="0"/>
              <a:cs typeface="Consolas" panose="020B0609020204030204" pitchFamily="49" charset="0"/>
            </a:endParaRPr>
          </a:p>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compareImReAsc</a:t>
            </a:r>
            <a:r>
              <a:rPr lang="en-US" altLang="en-US" dirty="0">
                <a:solidFill>
                  <a:srgbClr val="000000"/>
                </a:solidFill>
                <a:latin typeface="Consolas" panose="020B0609020204030204" pitchFamily="49" charset="0"/>
                <a:cs typeface="Consolas" panose="020B0609020204030204" pitchFamily="49" charset="0"/>
              </a:rPr>
              <a:t> x y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 sign (</a:t>
            </a:r>
            <a:r>
              <a:rPr lang="en-US" altLang="en-US" dirty="0" err="1">
                <a:solidFill>
                  <a:srgbClr val="000000"/>
                </a:solidFill>
                <a:latin typeface="Consolas" panose="020B0609020204030204" pitchFamily="49" charset="0"/>
                <a:cs typeface="Consolas" panose="020B0609020204030204" pitchFamily="49" charset="0"/>
              </a:rPr>
              <a:t>x.Im</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y.Im</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if</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&lt;&gt; 0 </a:t>
            </a:r>
            <a:r>
              <a:rPr lang="en-US" altLang="en-US" dirty="0">
                <a:solidFill>
                  <a:srgbClr val="0000FF"/>
                </a:solidFill>
                <a:latin typeface="Consolas" panose="020B0609020204030204" pitchFamily="49" charset="0"/>
                <a:cs typeface="Consolas" panose="020B0609020204030204" pitchFamily="49" charset="0"/>
              </a:rPr>
              <a:t>then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im</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else</a:t>
            </a:r>
            <a:r>
              <a:rPr lang="en-US" altLang="en-US" dirty="0">
                <a:solidFill>
                  <a:srgbClr val="000000"/>
                </a:solidFill>
                <a:latin typeface="Consolas" panose="020B0609020204030204" pitchFamily="49" charset="0"/>
                <a:cs typeface="Consolas" panose="020B0609020204030204" pitchFamily="49" charset="0"/>
              </a:rPr>
              <a:t> sign (</a:t>
            </a:r>
            <a:r>
              <a:rPr lang="en-US" altLang="en-US" dirty="0" err="1">
                <a:solidFill>
                  <a:srgbClr val="000000"/>
                </a:solidFill>
                <a:latin typeface="Consolas" panose="020B0609020204030204" pitchFamily="49" charset="0"/>
                <a:cs typeface="Consolas" panose="020B0609020204030204" pitchFamily="49" charset="0"/>
              </a:rPr>
              <a:t>x.Re</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y.Re</a:t>
            </a: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2" name="Text Placeholder 1"/>
          <p:cNvSpPr>
            <a:spLocks noGrp="1"/>
          </p:cNvSpPr>
          <p:nvPr>
            <p:ph type="body" sz="quarter" idx="13"/>
          </p:nvPr>
        </p:nvSpPr>
        <p:spPr/>
        <p:txBody>
          <a:bodyPr/>
          <a:lstStyle/>
          <a:p>
            <a:r>
              <a:rPr lang="en-US" dirty="0"/>
              <a:t>F#</a:t>
            </a:r>
          </a:p>
        </p:txBody>
      </p:sp>
    </p:spTree>
    <p:extLst>
      <p:ext uri="{BB962C8B-B14F-4D97-AF65-F5344CB8AC3E}">
        <p14:creationId xmlns:p14="http://schemas.microsoft.com/office/powerpoint/2010/main" val="691981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fontScale="92500" lnSpcReduction="10000"/>
          </a:bodyPr>
          <a:lstStyle/>
          <a:p>
            <a:r>
              <a:rPr lang="en-US" altLang="en-US" dirty="0" err="1">
                <a:solidFill>
                  <a:srgbClr val="000000"/>
                </a:solidFill>
              </a:rPr>
              <a:t>printfn</a:t>
            </a:r>
            <a:r>
              <a:rPr lang="en-US" altLang="en-US" dirty="0">
                <a:solidFill>
                  <a:srgbClr val="000000"/>
                </a:solidFill>
              </a:rPr>
              <a:t> </a:t>
            </a:r>
            <a:r>
              <a:rPr lang="en-US" altLang="en-US" dirty="0">
                <a:solidFill>
                  <a:srgbClr val="A31515"/>
                </a:solidFill>
              </a:rPr>
              <a:t>"Ascending by Re, </a:t>
            </a:r>
            <a:r>
              <a:rPr lang="en-US" altLang="en-US" dirty="0" err="1">
                <a:solidFill>
                  <a:srgbClr val="A31515"/>
                </a:solidFill>
              </a:rPr>
              <a:t>Im</a:t>
            </a:r>
            <a:r>
              <a:rPr lang="en-US" altLang="en-US" dirty="0">
                <a:solidFill>
                  <a:srgbClr val="A31515"/>
                </a:solidFill>
              </a:rPr>
              <a:t>"</a:t>
            </a:r>
            <a:r>
              <a:rPr lang="en-US" altLang="en-US" dirty="0">
                <a:solidFill>
                  <a:srgbClr val="000000"/>
                </a:solidFill>
              </a:rPr>
              <a:t> </a:t>
            </a:r>
          </a:p>
          <a:p>
            <a:r>
              <a:rPr lang="en-US" altLang="en-US" dirty="0" err="1">
                <a:solidFill>
                  <a:srgbClr val="000000"/>
                </a:solidFill>
              </a:rPr>
              <a:t>xs</a:t>
            </a:r>
            <a:endParaRPr lang="en-US" altLang="en-US" dirty="0">
              <a:solidFill>
                <a:srgbClr val="000000"/>
              </a:solidFill>
            </a:endParaRPr>
          </a:p>
          <a:p>
            <a:r>
              <a:rPr lang="en-US" altLang="en-US" dirty="0">
                <a:solidFill>
                  <a:srgbClr val="000000"/>
                </a:solidFill>
              </a:rPr>
              <a:t>|&gt; </a:t>
            </a:r>
            <a:r>
              <a:rPr lang="en-US" altLang="en-US" dirty="0" err="1">
                <a:solidFill>
                  <a:srgbClr val="2B91AF"/>
                </a:solidFill>
              </a:rPr>
              <a:t>List</a:t>
            </a:r>
            <a:r>
              <a:rPr lang="en-US" altLang="en-US" dirty="0" err="1">
                <a:solidFill>
                  <a:srgbClr val="000000"/>
                </a:solidFill>
              </a:rPr>
              <a:t>.sortWith</a:t>
            </a:r>
            <a:r>
              <a:rPr lang="en-US" altLang="en-US" dirty="0">
                <a:solidFill>
                  <a:srgbClr val="000000"/>
                </a:solidFill>
              </a:rPr>
              <a:t> </a:t>
            </a:r>
            <a:r>
              <a:rPr lang="en-US" altLang="en-US" dirty="0" err="1">
                <a:solidFill>
                  <a:srgbClr val="000000"/>
                </a:solidFill>
              </a:rPr>
              <a:t>compareReImAsc</a:t>
            </a:r>
            <a:r>
              <a:rPr lang="en-US" altLang="en-US" dirty="0">
                <a:solidFill>
                  <a:srgbClr val="000000"/>
                </a:solidFill>
              </a:rPr>
              <a:t> |&gt; </a:t>
            </a:r>
            <a:r>
              <a:rPr lang="en-US" altLang="en-US" dirty="0" err="1">
                <a:solidFill>
                  <a:srgbClr val="2B91AF"/>
                </a:solidFill>
              </a:rPr>
              <a:t>List</a:t>
            </a:r>
            <a:r>
              <a:rPr lang="en-US" altLang="en-US" dirty="0" err="1">
                <a:solidFill>
                  <a:srgbClr val="000000"/>
                </a:solidFill>
              </a:rPr>
              <a:t>.iter</a:t>
            </a:r>
            <a:r>
              <a:rPr lang="en-US" altLang="en-US" dirty="0">
                <a:solidFill>
                  <a:srgbClr val="000000"/>
                </a:solidFill>
              </a:rPr>
              <a:t> (</a:t>
            </a:r>
            <a:r>
              <a:rPr lang="en-US" altLang="en-US" dirty="0" err="1">
                <a:solidFill>
                  <a:srgbClr val="000000"/>
                </a:solidFill>
              </a:rPr>
              <a:t>printfn</a:t>
            </a:r>
            <a:r>
              <a:rPr lang="en-US" altLang="en-US" dirty="0">
                <a:solidFill>
                  <a:srgbClr val="000000"/>
                </a:solidFill>
              </a:rPr>
              <a:t> </a:t>
            </a:r>
            <a:r>
              <a:rPr lang="en-US" altLang="en-US" dirty="0">
                <a:solidFill>
                  <a:srgbClr val="A31515"/>
                </a:solidFill>
              </a:rPr>
              <a:t>"</a:t>
            </a:r>
            <a:r>
              <a:rPr lang="en-US" altLang="en-US" dirty="0">
                <a:solidFill>
                  <a:srgbClr val="2B91AF"/>
                </a:solidFill>
              </a:rPr>
              <a:t>%O</a:t>
            </a:r>
            <a:r>
              <a:rPr lang="en-US" altLang="en-US" dirty="0">
                <a:solidFill>
                  <a:srgbClr val="A31515"/>
                </a:solidFill>
              </a:rPr>
              <a:t>"</a:t>
            </a:r>
            <a:r>
              <a:rPr lang="en-US" altLang="en-US" dirty="0">
                <a:solidFill>
                  <a:srgbClr val="000000"/>
                </a:solidFill>
              </a:rPr>
              <a:t>)</a:t>
            </a:r>
            <a:endParaRPr lang="en-US" altLang="en-US" sz="6000" dirty="0">
              <a:latin typeface="Arial" panose="020B0604020202020204" pitchFamily="34" charset="0"/>
            </a:endParaRPr>
          </a:p>
          <a:p>
            <a:r>
              <a:rPr lang="en-US" altLang="en-US" dirty="0" err="1">
                <a:solidFill>
                  <a:srgbClr val="000000"/>
                </a:solidFill>
              </a:rPr>
              <a:t>printfn</a:t>
            </a:r>
            <a:r>
              <a:rPr lang="en-US" altLang="en-US" dirty="0">
                <a:solidFill>
                  <a:srgbClr val="000000"/>
                </a:solidFill>
              </a:rPr>
              <a:t> </a:t>
            </a:r>
            <a:r>
              <a:rPr lang="en-US" altLang="en-US" dirty="0">
                <a:solidFill>
                  <a:srgbClr val="A31515"/>
                </a:solidFill>
              </a:rPr>
              <a:t>""</a:t>
            </a:r>
            <a:r>
              <a:rPr lang="en-US" altLang="en-US" dirty="0">
                <a:solidFill>
                  <a:srgbClr val="000000"/>
                </a:solidFill>
              </a:rPr>
              <a:t> </a:t>
            </a:r>
          </a:p>
          <a:p>
            <a:r>
              <a:rPr lang="en-US" altLang="en-US" dirty="0" err="1">
                <a:solidFill>
                  <a:srgbClr val="000000"/>
                </a:solidFill>
              </a:rPr>
              <a:t>printfn</a:t>
            </a:r>
            <a:r>
              <a:rPr lang="en-US" altLang="en-US" dirty="0">
                <a:solidFill>
                  <a:srgbClr val="000000"/>
                </a:solidFill>
              </a:rPr>
              <a:t> </a:t>
            </a:r>
            <a:r>
              <a:rPr lang="en-US" altLang="en-US" dirty="0">
                <a:solidFill>
                  <a:srgbClr val="A31515"/>
                </a:solidFill>
              </a:rPr>
              <a:t>"Ascending by </a:t>
            </a:r>
            <a:r>
              <a:rPr lang="en-US" altLang="en-US" dirty="0" err="1">
                <a:solidFill>
                  <a:srgbClr val="A31515"/>
                </a:solidFill>
              </a:rPr>
              <a:t>Im</a:t>
            </a:r>
            <a:r>
              <a:rPr lang="en-US" altLang="en-US" dirty="0">
                <a:solidFill>
                  <a:srgbClr val="A31515"/>
                </a:solidFill>
              </a:rPr>
              <a:t>, Re"</a:t>
            </a:r>
            <a:r>
              <a:rPr lang="en-US" altLang="en-US" dirty="0">
                <a:solidFill>
                  <a:srgbClr val="000000"/>
                </a:solidFill>
              </a:rPr>
              <a:t> </a:t>
            </a:r>
          </a:p>
          <a:p>
            <a:pPr marL="0" indent="0">
              <a:buNone/>
            </a:pPr>
            <a:r>
              <a:rPr lang="en-US" altLang="en-US" dirty="0" err="1">
                <a:solidFill>
                  <a:srgbClr val="000000"/>
                </a:solidFill>
                <a:latin typeface="Consolas" panose="020B0609020204030204" pitchFamily="49" charset="0"/>
                <a:cs typeface="Consolas" panose="020B0609020204030204" pitchFamily="49" charset="0"/>
              </a:rPr>
              <a:t>xs</a:t>
            </a: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.sortWith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compareImReAsc</a:t>
            </a:r>
            <a:r>
              <a:rPr lang="en-US" altLang="en-US" dirty="0">
                <a:solidFill>
                  <a:srgbClr val="000000"/>
                </a:solidFill>
                <a:latin typeface="Consolas" panose="020B0609020204030204" pitchFamily="49" charset="0"/>
                <a:cs typeface="Consolas" panose="020B0609020204030204" pitchFamily="49" charset="0"/>
              </a:rPr>
              <a:t> |&gt;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.iter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%O</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1088232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20" y="228600"/>
            <a:ext cx="5137080" cy="6400800"/>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3303048"/>
            <a:ext cx="2200321" cy="2908824"/>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5080" y="381000"/>
            <a:ext cx="2200321" cy="290882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7690" y="3546292"/>
            <a:ext cx="2126333" cy="2908824"/>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7933" y="741540"/>
            <a:ext cx="2180528" cy="2908824"/>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3927" y="3074448"/>
            <a:ext cx="2192142" cy="2898011"/>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35083" y="2195952"/>
            <a:ext cx="2180422" cy="2895600"/>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17606" y="3150648"/>
            <a:ext cx="2504844" cy="2895600"/>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32916" y="502107"/>
            <a:ext cx="2298192" cy="2895600"/>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8175" y="1702848"/>
            <a:ext cx="2180422" cy="2895600"/>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9755" y="887930"/>
            <a:ext cx="2122874" cy="289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2113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fontScale="92500" lnSpcReduction="10000"/>
          </a:bodyPr>
          <a:lstStyle/>
          <a:p>
            <a:pPr marL="0" indent="0">
              <a:buNone/>
            </a:pPr>
            <a:r>
              <a:rPr lang="en-US" dirty="0">
                <a:latin typeface="Consolas" panose="020B0609020204030204" pitchFamily="49" charset="0"/>
                <a:cs typeface="Consolas" panose="020B0609020204030204" pitchFamily="49" charset="0"/>
              </a:rPr>
              <a:t>Ascending by Re, </a:t>
            </a:r>
            <a:r>
              <a:rPr lang="en-US" dirty="0" err="1">
                <a:latin typeface="Consolas" panose="020B0609020204030204" pitchFamily="49" charset="0"/>
                <a:cs typeface="Consolas" panose="020B0609020204030204" pitchFamily="49" charset="0"/>
              </a:rPr>
              <a:t>Im</a:t>
            </a: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-3.0 - i2.0</a:t>
            </a:r>
          </a:p>
          <a:p>
            <a:pPr marL="0" indent="0">
              <a:buNone/>
            </a:pPr>
            <a:r>
              <a:rPr lang="en-US" dirty="0">
                <a:latin typeface="Consolas" panose="020B0609020204030204" pitchFamily="49" charset="0"/>
                <a:cs typeface="Consolas" panose="020B0609020204030204" pitchFamily="49" charset="0"/>
              </a:rPr>
              <a:t>-3.0 + i1.0</a:t>
            </a:r>
          </a:p>
          <a:p>
            <a:pPr marL="0" indent="0">
              <a:buNone/>
            </a:pPr>
            <a:r>
              <a:rPr lang="en-US" dirty="0">
                <a:latin typeface="Consolas" panose="020B0609020204030204" pitchFamily="49" charset="0"/>
                <a:cs typeface="Consolas" panose="020B0609020204030204" pitchFamily="49" charset="0"/>
              </a:rPr>
              <a:t> 1.0 - i6.0</a:t>
            </a:r>
          </a:p>
          <a:p>
            <a:pPr marL="0" indent="0">
              <a:buNone/>
            </a:pPr>
            <a:r>
              <a:rPr lang="en-US" dirty="0">
                <a:latin typeface="Consolas" panose="020B0609020204030204" pitchFamily="49" charset="0"/>
                <a:cs typeface="Consolas" panose="020B0609020204030204" pitchFamily="49" charset="0"/>
              </a:rPr>
              <a:t> 4.0 + i9.0</a:t>
            </a:r>
          </a:p>
          <a:p>
            <a:pPr marL="0" indent="0">
              <a:buNone/>
            </a:pPr>
            <a:r>
              <a:rPr lang="en-US" dirty="0">
                <a:latin typeface="Consolas" panose="020B0609020204030204" pitchFamily="49" charset="0"/>
                <a:cs typeface="Consolas" panose="020B0609020204030204" pitchFamily="49" charset="0"/>
              </a:rPr>
              <a:t> 7.0 + i1.0</a:t>
            </a:r>
          </a:p>
          <a:p>
            <a:r>
              <a:rPr lang="en-US" dirty="0"/>
              <a:t>Ascending by </a:t>
            </a:r>
            <a:r>
              <a:rPr lang="en-US" dirty="0" err="1"/>
              <a:t>Im</a:t>
            </a:r>
            <a:r>
              <a:rPr lang="en-US" dirty="0"/>
              <a:t>, Re</a:t>
            </a:r>
          </a:p>
          <a:p>
            <a:r>
              <a:rPr lang="en-US" dirty="0"/>
              <a:t> 1.0 - i6.0</a:t>
            </a:r>
          </a:p>
          <a:p>
            <a:r>
              <a:rPr lang="en-US" dirty="0"/>
              <a:t>-3.0 - i2.0</a:t>
            </a:r>
          </a:p>
          <a:p>
            <a:r>
              <a:rPr lang="en-US" dirty="0"/>
              <a:t>-3.0 + i1.0</a:t>
            </a:r>
          </a:p>
          <a:p>
            <a:r>
              <a:rPr lang="en-US" dirty="0"/>
              <a:t> 7.0 + i1.0</a:t>
            </a:r>
          </a:p>
          <a:p>
            <a:r>
              <a:rPr lang="en-US" dirty="0"/>
              <a:t> 4.0 + i9.0</a:t>
            </a:r>
          </a:p>
        </p:txBody>
      </p:sp>
    </p:spTree>
    <p:extLst>
      <p:ext uri="{BB962C8B-B14F-4D97-AF65-F5344CB8AC3E}">
        <p14:creationId xmlns:p14="http://schemas.microsoft.com/office/powerpoint/2010/main" val="2003369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
                                        <p:tgtEl>
                                          <p:spTgt spid="6">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
                                        <p:tgtEl>
                                          <p:spTgt spid="6">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100"/>
                                        <p:tgtEl>
                                          <p:spTgt spid="6">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100"/>
                                        <p:tgtEl>
                                          <p:spTgt spid="6">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
                                        <p:tgtEl>
                                          <p:spTgt spid="6">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100"/>
                                        <p:tgtEl>
                                          <p:spTgt spid="6">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100"/>
                                        <p:tgtEl>
                                          <p:spTgt spid="6">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
                                        <p:tgtEl>
                                          <p:spTgt spid="6">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100"/>
                                        <p:tgtEl>
                                          <p:spTgt spid="6">
                                            <p:txEl>
                                              <p:pRg st="10" end="10"/>
                                            </p:txEl>
                                          </p:spTgt>
                                        </p:tgtEl>
                                      </p:cBhvr>
                                    </p:animEffect>
                                  </p:childTnLst>
                                </p:cTn>
                              </p:par>
                            </p:childTnLst>
                          </p:cTn>
                        </p:par>
                        <p:par>
                          <p:cTn id="48" fill="hold">
                            <p:stCondLst>
                              <p:cond delay="1100"/>
                            </p:stCondLst>
                            <p:childTnLst>
                              <p:par>
                                <p:cTn id="49" presetID="10" presetClass="entr" presetSubtype="0" fill="hold" grpId="0" nodeType="after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1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761999"/>
            <a:ext cx="10823576" cy="1333501"/>
          </a:xfrm>
        </p:spPr>
        <p:txBody>
          <a:bodyPr/>
          <a:lstStyle/>
          <a:p>
            <a:r>
              <a:rPr lang="en-US" dirty="0"/>
              <a:t>Strategy</a:t>
            </a:r>
          </a:p>
        </p:txBody>
      </p:sp>
      <p:sp>
        <p:nvSpPr>
          <p:cNvPr id="2" name="Text Placeholder 1"/>
          <p:cNvSpPr>
            <a:spLocks noGrp="1"/>
          </p:cNvSpPr>
          <p:nvPr>
            <p:ph type="body" idx="1"/>
          </p:nvPr>
        </p:nvSpPr>
        <p:spPr/>
        <p:txBody>
          <a:bodyPr/>
          <a:lstStyle/>
          <a:p>
            <a:r>
              <a:rPr lang="en-US" dirty="0"/>
              <a:t>C#</a:t>
            </a:r>
          </a:p>
        </p:txBody>
      </p:sp>
      <p:sp>
        <p:nvSpPr>
          <p:cNvPr id="4" name="Content Placeholder 3"/>
          <p:cNvSpPr>
            <a:spLocks noGrp="1"/>
          </p:cNvSpPr>
          <p:nvPr>
            <p:ph sz="half" idx="2"/>
          </p:nvPr>
        </p:nvSpPr>
        <p:spPr/>
        <p:txBody>
          <a:bodyPr>
            <a:normAutofit fontScale="92500" lnSpcReduction="10000"/>
          </a:bodyPr>
          <a:lstStyle/>
          <a:p>
            <a:pPr marL="0" indent="0">
              <a:spcBef>
                <a:spcPts val="0"/>
              </a:spcBef>
              <a:buNone/>
            </a:pP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class</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2B91AF"/>
                </a:solidFill>
                <a:latin typeface="Consolas" panose="020B0609020204030204" pitchFamily="49" charset="0"/>
                <a:cs typeface="Consolas" panose="020B0609020204030204" pitchFamily="49" charset="0"/>
              </a:rPr>
              <a:t>ComplexReImAscComparer</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2B91AF"/>
                </a:solidFill>
                <a:latin typeface="Consolas" panose="020B0609020204030204" pitchFamily="49" charset="0"/>
                <a:cs typeface="Consolas" panose="020B0609020204030204" pitchFamily="49" charset="0"/>
              </a:rPr>
              <a:t>IComparer</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Complex</a:t>
            </a:r>
            <a:r>
              <a:rPr lang="en-US" altLang="en-US" sz="1200" dirty="0">
                <a:solidFill>
                  <a:srgbClr val="000000"/>
                </a:solidFill>
                <a:latin typeface="Consolas" panose="020B0609020204030204" pitchFamily="49" charset="0"/>
                <a:cs typeface="Consolas" panose="020B0609020204030204" pitchFamily="49" charset="0"/>
              </a:rPr>
              <a:t>&gt;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int</a:t>
            </a:r>
            <a:r>
              <a:rPr lang="en-US" altLang="en-US" sz="1200" dirty="0">
                <a:solidFill>
                  <a:srgbClr val="000000"/>
                </a:solidFill>
                <a:latin typeface="Consolas" panose="020B0609020204030204" pitchFamily="49" charset="0"/>
                <a:cs typeface="Consolas" panose="020B0609020204030204" pitchFamily="49" charset="0"/>
              </a:rPr>
              <a:t> Compare(</a:t>
            </a:r>
            <a:r>
              <a:rPr lang="en-US" altLang="en-US" sz="1200" dirty="0">
                <a:solidFill>
                  <a:srgbClr val="2B91AF"/>
                </a:solidFill>
                <a:latin typeface="Consolas" panose="020B0609020204030204" pitchFamily="49" charset="0"/>
                <a:cs typeface="Consolas" panose="020B0609020204030204" pitchFamily="49" charset="0"/>
              </a:rPr>
              <a:t>Complex</a:t>
            </a:r>
            <a:r>
              <a:rPr lang="en-US" altLang="en-US" sz="1200" dirty="0">
                <a:solidFill>
                  <a:srgbClr val="000000"/>
                </a:solidFill>
                <a:latin typeface="Consolas" panose="020B0609020204030204" pitchFamily="49" charset="0"/>
                <a:cs typeface="Consolas" panose="020B0609020204030204" pitchFamily="49" charset="0"/>
              </a:rPr>
              <a:t> x, </a:t>
            </a:r>
            <a:r>
              <a:rPr lang="en-US" altLang="en-US" sz="1200" dirty="0">
                <a:solidFill>
                  <a:srgbClr val="2B91AF"/>
                </a:solidFill>
                <a:latin typeface="Consolas" panose="020B0609020204030204" pitchFamily="49" charset="0"/>
                <a:cs typeface="Consolas" panose="020B0609020204030204" pitchFamily="49" charset="0"/>
              </a:rPr>
              <a:t>Complex</a:t>
            </a:r>
            <a:r>
              <a:rPr lang="en-US" altLang="en-US" sz="1200" dirty="0">
                <a:solidFill>
                  <a:srgbClr val="000000"/>
                </a:solidFill>
                <a:latin typeface="Consolas" panose="020B0609020204030204" pitchFamily="49" charset="0"/>
                <a:cs typeface="Consolas" panose="020B0609020204030204" pitchFamily="49" charset="0"/>
              </a:rPr>
              <a:t> y)</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re = </a:t>
            </a:r>
            <a:r>
              <a:rPr lang="en-US" altLang="en-US" sz="1200" dirty="0" err="1">
                <a:solidFill>
                  <a:srgbClr val="2B91AF"/>
                </a:solidFill>
                <a:latin typeface="Consolas" panose="020B0609020204030204" pitchFamily="49" charset="0"/>
                <a:cs typeface="Consolas" panose="020B0609020204030204" pitchFamily="49" charset="0"/>
              </a:rPr>
              <a:t>Math</a:t>
            </a:r>
            <a:r>
              <a:rPr lang="en-US" altLang="en-US" sz="1200" dirty="0" err="1">
                <a:solidFill>
                  <a:srgbClr val="000000"/>
                </a:solidFill>
                <a:latin typeface="Consolas" panose="020B0609020204030204" pitchFamily="49" charset="0"/>
                <a:cs typeface="Consolas" panose="020B0609020204030204" pitchFamily="49" charset="0"/>
              </a:rPr>
              <a:t>.Sign</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err="1">
                <a:solidFill>
                  <a:srgbClr val="000000"/>
                </a:solidFill>
                <a:latin typeface="Consolas" panose="020B0609020204030204" pitchFamily="49" charset="0"/>
                <a:cs typeface="Consolas" panose="020B0609020204030204" pitchFamily="49" charset="0"/>
              </a:rPr>
              <a:t>x.Re</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y.Re</a:t>
            </a:r>
            <a:r>
              <a:rPr lang="en-US" altLang="en-US" sz="12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re != 0 ? re : </a:t>
            </a:r>
            <a:r>
              <a:rPr lang="en-US" altLang="en-US" sz="1200" dirty="0" err="1">
                <a:solidFill>
                  <a:srgbClr val="2B91AF"/>
                </a:solidFill>
                <a:latin typeface="Consolas" panose="020B0609020204030204" pitchFamily="49" charset="0"/>
                <a:cs typeface="Consolas" panose="020B0609020204030204" pitchFamily="49" charset="0"/>
              </a:rPr>
              <a:t>Math</a:t>
            </a:r>
            <a:r>
              <a:rPr lang="en-US" altLang="en-US" sz="1200" dirty="0" err="1">
                <a:solidFill>
                  <a:srgbClr val="000000"/>
                </a:solidFill>
                <a:latin typeface="Consolas" panose="020B0609020204030204" pitchFamily="49" charset="0"/>
                <a:cs typeface="Consolas" panose="020B0609020204030204" pitchFamily="49" charset="0"/>
              </a:rPr>
              <a:t>.Sign</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err="1">
                <a:solidFill>
                  <a:srgbClr val="000000"/>
                </a:solidFill>
                <a:latin typeface="Consolas" panose="020B0609020204030204" pitchFamily="49" charset="0"/>
                <a:cs typeface="Consolas" panose="020B0609020204030204" pitchFamily="49" charset="0"/>
              </a:rPr>
              <a:t>x.Im</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y.Im</a:t>
            </a:r>
            <a:r>
              <a:rPr lang="en-US" altLang="en-US" sz="12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endParaRPr lang="en-US" altLang="en-US" sz="1200" dirty="0">
              <a:solidFill>
                <a:srgbClr val="000000"/>
              </a:solidFill>
              <a:latin typeface="Consolas" panose="020B0609020204030204" pitchFamily="49" charset="0"/>
              <a:cs typeface="Consolas" panose="020B0609020204030204" pitchFamily="49" charset="0"/>
            </a:endParaRP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class</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2B91AF"/>
                </a:solidFill>
                <a:latin typeface="Consolas" panose="020B0609020204030204" pitchFamily="49" charset="0"/>
                <a:cs typeface="Consolas" panose="020B0609020204030204" pitchFamily="49" charset="0"/>
              </a:rPr>
              <a:t>ComplexImReAscComparer</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2B91AF"/>
                </a:solidFill>
                <a:latin typeface="Consolas" panose="020B0609020204030204" pitchFamily="49" charset="0"/>
                <a:cs typeface="Consolas" panose="020B0609020204030204" pitchFamily="49" charset="0"/>
              </a:rPr>
              <a:t>IComparer</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Complex</a:t>
            </a:r>
            <a:r>
              <a:rPr lang="en-US" altLang="en-US" sz="1200" dirty="0">
                <a:solidFill>
                  <a:srgbClr val="000000"/>
                </a:solidFill>
                <a:latin typeface="Consolas" panose="020B0609020204030204" pitchFamily="49" charset="0"/>
                <a:cs typeface="Consolas" panose="020B0609020204030204" pitchFamily="49" charset="0"/>
              </a:rPr>
              <a:t>&gt;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int</a:t>
            </a:r>
            <a:r>
              <a:rPr lang="en-US" altLang="en-US" sz="1200" dirty="0">
                <a:solidFill>
                  <a:srgbClr val="000000"/>
                </a:solidFill>
                <a:latin typeface="Consolas" panose="020B0609020204030204" pitchFamily="49" charset="0"/>
                <a:cs typeface="Consolas" panose="020B0609020204030204" pitchFamily="49" charset="0"/>
              </a:rPr>
              <a:t> Compare(</a:t>
            </a:r>
            <a:r>
              <a:rPr lang="en-US" altLang="en-US" sz="1200" dirty="0">
                <a:solidFill>
                  <a:srgbClr val="2B91AF"/>
                </a:solidFill>
                <a:latin typeface="Consolas" panose="020B0609020204030204" pitchFamily="49" charset="0"/>
                <a:cs typeface="Consolas" panose="020B0609020204030204" pitchFamily="49" charset="0"/>
              </a:rPr>
              <a:t>Complex</a:t>
            </a:r>
            <a:r>
              <a:rPr lang="en-US" altLang="en-US" sz="1200" dirty="0">
                <a:solidFill>
                  <a:srgbClr val="000000"/>
                </a:solidFill>
                <a:latin typeface="Consolas" panose="020B0609020204030204" pitchFamily="49" charset="0"/>
                <a:cs typeface="Consolas" panose="020B0609020204030204" pitchFamily="49" charset="0"/>
              </a:rPr>
              <a:t> x, </a:t>
            </a:r>
            <a:r>
              <a:rPr lang="en-US" altLang="en-US" sz="1200" dirty="0">
                <a:solidFill>
                  <a:srgbClr val="2B91AF"/>
                </a:solidFill>
                <a:latin typeface="Consolas" panose="020B0609020204030204" pitchFamily="49" charset="0"/>
                <a:cs typeface="Consolas" panose="020B0609020204030204" pitchFamily="49" charset="0"/>
              </a:rPr>
              <a:t>Complex</a:t>
            </a:r>
            <a:r>
              <a:rPr lang="en-US" altLang="en-US" sz="1200" dirty="0">
                <a:solidFill>
                  <a:srgbClr val="000000"/>
                </a:solidFill>
                <a:latin typeface="Consolas" panose="020B0609020204030204" pitchFamily="49" charset="0"/>
                <a:cs typeface="Consolas" panose="020B0609020204030204" pitchFamily="49" charset="0"/>
              </a:rPr>
              <a:t> y)</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im</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2B91AF"/>
                </a:solidFill>
                <a:latin typeface="Consolas" panose="020B0609020204030204" pitchFamily="49" charset="0"/>
                <a:cs typeface="Consolas" panose="020B0609020204030204" pitchFamily="49" charset="0"/>
              </a:rPr>
              <a:t>Math</a:t>
            </a:r>
            <a:r>
              <a:rPr lang="en-US" altLang="en-US" sz="1200" dirty="0" err="1">
                <a:solidFill>
                  <a:srgbClr val="000000"/>
                </a:solidFill>
                <a:latin typeface="Consolas" panose="020B0609020204030204" pitchFamily="49" charset="0"/>
                <a:cs typeface="Consolas" panose="020B0609020204030204" pitchFamily="49" charset="0"/>
              </a:rPr>
              <a:t>.Sign</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err="1">
                <a:solidFill>
                  <a:srgbClr val="000000"/>
                </a:solidFill>
                <a:latin typeface="Consolas" panose="020B0609020204030204" pitchFamily="49" charset="0"/>
                <a:cs typeface="Consolas" panose="020B0609020204030204" pitchFamily="49" charset="0"/>
              </a:rPr>
              <a:t>x.Im</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y.Im</a:t>
            </a:r>
            <a:r>
              <a:rPr lang="en-US" altLang="en-US" sz="12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im</a:t>
            </a:r>
            <a:r>
              <a:rPr lang="en-US" altLang="en-US" sz="1200" dirty="0">
                <a:solidFill>
                  <a:srgbClr val="000000"/>
                </a:solidFill>
                <a:latin typeface="Consolas" panose="020B0609020204030204" pitchFamily="49" charset="0"/>
                <a:cs typeface="Consolas" panose="020B0609020204030204" pitchFamily="49" charset="0"/>
              </a:rPr>
              <a:t> != 0 ? </a:t>
            </a:r>
            <a:r>
              <a:rPr lang="en-US" altLang="en-US" sz="1200" dirty="0" err="1">
                <a:solidFill>
                  <a:srgbClr val="000000"/>
                </a:solidFill>
                <a:latin typeface="Consolas" panose="020B0609020204030204" pitchFamily="49" charset="0"/>
                <a:cs typeface="Consolas" panose="020B0609020204030204" pitchFamily="49" charset="0"/>
              </a:rPr>
              <a:t>im</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2B91AF"/>
                </a:solidFill>
                <a:latin typeface="Consolas" panose="020B0609020204030204" pitchFamily="49" charset="0"/>
                <a:cs typeface="Consolas" panose="020B0609020204030204" pitchFamily="49" charset="0"/>
              </a:rPr>
              <a:t>Math</a:t>
            </a:r>
            <a:r>
              <a:rPr lang="en-US" altLang="en-US" sz="1200" dirty="0" err="1">
                <a:solidFill>
                  <a:srgbClr val="000000"/>
                </a:solidFill>
                <a:latin typeface="Consolas" panose="020B0609020204030204" pitchFamily="49" charset="0"/>
                <a:cs typeface="Consolas" panose="020B0609020204030204" pitchFamily="49" charset="0"/>
              </a:rPr>
              <a:t>.Sign</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err="1">
                <a:solidFill>
                  <a:srgbClr val="000000"/>
                </a:solidFill>
                <a:latin typeface="Consolas" panose="020B0609020204030204" pitchFamily="49" charset="0"/>
                <a:cs typeface="Consolas" panose="020B0609020204030204" pitchFamily="49" charset="0"/>
              </a:rPr>
              <a:t>x.Re</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y.Re</a:t>
            </a:r>
            <a:r>
              <a:rPr lang="en-US" altLang="en-US" sz="12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 </a:t>
            </a:r>
            <a:endParaRPr lang="en-US" altLang="en-US" dirty="0">
              <a:latin typeface="Arial" panose="020B0604020202020204" pitchFamily="34" charset="0"/>
            </a:endParaRPr>
          </a:p>
        </p:txBody>
      </p:sp>
      <p:sp>
        <p:nvSpPr>
          <p:cNvPr id="5" name="Text Placeholder 4"/>
          <p:cNvSpPr>
            <a:spLocks noGrp="1"/>
          </p:cNvSpPr>
          <p:nvPr>
            <p:ph type="body" sz="quarter" idx="3"/>
          </p:nvPr>
        </p:nvSpPr>
        <p:spPr/>
        <p:txBody>
          <a:bodyPr/>
          <a:lstStyle/>
          <a:p>
            <a:r>
              <a:rPr lang="en-US" dirty="0"/>
              <a:t>F#</a:t>
            </a:r>
          </a:p>
        </p:txBody>
      </p:sp>
      <p:sp>
        <p:nvSpPr>
          <p:cNvPr id="6" name="Content Placeholder 5"/>
          <p:cNvSpPr>
            <a:spLocks noGrp="1"/>
          </p:cNvSpPr>
          <p:nvPr>
            <p:ph sz="quarter" idx="4"/>
          </p:nvPr>
        </p:nvSpPr>
        <p:spPr/>
        <p:txBody>
          <a:bodyPr>
            <a:normAutofit/>
          </a:bodyPr>
          <a:lstStyle/>
          <a:p>
            <a:pPr marL="0" indent="0">
              <a:spcBef>
                <a:spcPts val="0"/>
              </a:spcBef>
              <a:buNone/>
            </a:pPr>
            <a:r>
              <a:rPr lang="en-US" altLang="en-US" sz="1100" dirty="0">
                <a:solidFill>
                  <a:srgbClr val="0000FF"/>
                </a:solidFill>
                <a:latin typeface="Consolas" panose="020B0609020204030204" pitchFamily="49" charset="0"/>
                <a:cs typeface="Consolas" panose="020B0609020204030204" pitchFamily="49" charset="0"/>
              </a:rPr>
              <a:t>let</a:t>
            </a: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err="1">
                <a:solidFill>
                  <a:srgbClr val="000000"/>
                </a:solidFill>
                <a:latin typeface="Consolas" panose="020B0609020204030204" pitchFamily="49" charset="0"/>
                <a:cs typeface="Consolas" panose="020B0609020204030204" pitchFamily="49" charset="0"/>
              </a:rPr>
              <a:t>compareReImAsc</a:t>
            </a:r>
            <a:r>
              <a:rPr lang="en-US" altLang="en-US" sz="1100" dirty="0">
                <a:solidFill>
                  <a:srgbClr val="000000"/>
                </a:solidFill>
                <a:latin typeface="Consolas" panose="020B0609020204030204" pitchFamily="49" charset="0"/>
                <a:cs typeface="Consolas" panose="020B0609020204030204" pitchFamily="49" charset="0"/>
              </a:rPr>
              <a:t> x y =</a:t>
            </a:r>
          </a:p>
          <a:p>
            <a:pPr marL="0" indent="0">
              <a:spcBef>
                <a:spcPts val="0"/>
              </a:spcBef>
              <a:buNone/>
            </a:pP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a:solidFill>
                  <a:srgbClr val="0000FF"/>
                </a:solidFill>
                <a:latin typeface="Consolas" panose="020B0609020204030204" pitchFamily="49" charset="0"/>
                <a:cs typeface="Consolas" panose="020B0609020204030204" pitchFamily="49" charset="0"/>
              </a:rPr>
              <a:t>let</a:t>
            </a:r>
            <a:r>
              <a:rPr lang="en-US" altLang="en-US" sz="1100" dirty="0">
                <a:solidFill>
                  <a:srgbClr val="000000"/>
                </a:solidFill>
                <a:latin typeface="Consolas" panose="020B0609020204030204" pitchFamily="49" charset="0"/>
                <a:cs typeface="Consolas" panose="020B0609020204030204" pitchFamily="49" charset="0"/>
              </a:rPr>
              <a:t> re = sign (</a:t>
            </a:r>
            <a:r>
              <a:rPr lang="en-US" altLang="en-US" sz="1100" dirty="0" err="1">
                <a:solidFill>
                  <a:srgbClr val="000000"/>
                </a:solidFill>
                <a:latin typeface="Consolas" panose="020B0609020204030204" pitchFamily="49" charset="0"/>
                <a:cs typeface="Consolas" panose="020B0609020204030204" pitchFamily="49" charset="0"/>
              </a:rPr>
              <a:t>x.Re</a:t>
            </a:r>
            <a:r>
              <a:rPr lang="en-US" altLang="en-US" sz="1100" dirty="0">
                <a:solidFill>
                  <a:srgbClr val="000000"/>
                </a:solidFill>
                <a:latin typeface="Consolas" panose="020B0609020204030204" pitchFamily="49" charset="0"/>
                <a:cs typeface="Consolas" panose="020B0609020204030204" pitchFamily="49" charset="0"/>
              </a:rPr>
              <a:t> - </a:t>
            </a:r>
            <a:r>
              <a:rPr lang="en-US" altLang="en-US" sz="1100" dirty="0" err="1">
                <a:solidFill>
                  <a:srgbClr val="000000"/>
                </a:solidFill>
                <a:latin typeface="Consolas" panose="020B0609020204030204" pitchFamily="49" charset="0"/>
                <a:cs typeface="Consolas" panose="020B0609020204030204" pitchFamily="49" charset="0"/>
              </a:rPr>
              <a:t>y.Re</a:t>
            </a:r>
            <a:r>
              <a:rPr lang="en-US" altLang="en-US" sz="11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a:solidFill>
                  <a:srgbClr val="0000FF"/>
                </a:solidFill>
                <a:latin typeface="Consolas" panose="020B0609020204030204" pitchFamily="49" charset="0"/>
                <a:cs typeface="Consolas" panose="020B0609020204030204" pitchFamily="49" charset="0"/>
              </a:rPr>
              <a:t>if</a:t>
            </a:r>
            <a:r>
              <a:rPr lang="en-US" altLang="en-US" sz="1100" dirty="0">
                <a:solidFill>
                  <a:srgbClr val="000000"/>
                </a:solidFill>
                <a:latin typeface="Consolas" panose="020B0609020204030204" pitchFamily="49" charset="0"/>
                <a:cs typeface="Consolas" panose="020B0609020204030204" pitchFamily="49" charset="0"/>
              </a:rPr>
              <a:t> re &lt;&gt; 0 </a:t>
            </a:r>
            <a:r>
              <a:rPr lang="en-US" altLang="en-US" sz="1100" dirty="0">
                <a:solidFill>
                  <a:srgbClr val="0000FF"/>
                </a:solidFill>
                <a:latin typeface="Consolas" panose="020B0609020204030204" pitchFamily="49" charset="0"/>
                <a:cs typeface="Consolas" panose="020B0609020204030204" pitchFamily="49" charset="0"/>
              </a:rPr>
              <a:t>then</a:t>
            </a:r>
            <a:r>
              <a:rPr lang="en-US" altLang="en-US" sz="1100" dirty="0">
                <a:solidFill>
                  <a:srgbClr val="000000"/>
                </a:solidFill>
                <a:latin typeface="Consolas" panose="020B0609020204030204" pitchFamily="49" charset="0"/>
                <a:cs typeface="Consolas" panose="020B0609020204030204" pitchFamily="49" charset="0"/>
              </a:rPr>
              <a:t> re </a:t>
            </a:r>
            <a:r>
              <a:rPr lang="en-US" altLang="en-US" sz="1100" dirty="0">
                <a:solidFill>
                  <a:srgbClr val="0000FF"/>
                </a:solidFill>
                <a:latin typeface="Consolas" panose="020B0609020204030204" pitchFamily="49" charset="0"/>
                <a:cs typeface="Consolas" panose="020B0609020204030204" pitchFamily="49" charset="0"/>
              </a:rPr>
              <a:t>else</a:t>
            </a:r>
            <a:r>
              <a:rPr lang="en-US" altLang="en-US" sz="1100" dirty="0">
                <a:solidFill>
                  <a:srgbClr val="000000"/>
                </a:solidFill>
                <a:latin typeface="Consolas" panose="020B0609020204030204" pitchFamily="49" charset="0"/>
                <a:cs typeface="Consolas" panose="020B0609020204030204" pitchFamily="49" charset="0"/>
              </a:rPr>
              <a:t> sign (</a:t>
            </a:r>
            <a:r>
              <a:rPr lang="en-US" altLang="en-US" sz="1100" dirty="0" err="1">
                <a:solidFill>
                  <a:srgbClr val="000000"/>
                </a:solidFill>
                <a:latin typeface="Consolas" panose="020B0609020204030204" pitchFamily="49" charset="0"/>
                <a:cs typeface="Consolas" panose="020B0609020204030204" pitchFamily="49" charset="0"/>
              </a:rPr>
              <a:t>x.Im</a:t>
            </a:r>
            <a:r>
              <a:rPr lang="en-US" altLang="en-US" sz="1100" dirty="0">
                <a:solidFill>
                  <a:srgbClr val="000000"/>
                </a:solidFill>
                <a:latin typeface="Consolas" panose="020B0609020204030204" pitchFamily="49" charset="0"/>
                <a:cs typeface="Consolas" panose="020B0609020204030204" pitchFamily="49" charset="0"/>
              </a:rPr>
              <a:t> - </a:t>
            </a:r>
            <a:r>
              <a:rPr lang="en-US" altLang="en-US" sz="1100" dirty="0" err="1">
                <a:solidFill>
                  <a:srgbClr val="000000"/>
                </a:solidFill>
                <a:latin typeface="Consolas" panose="020B0609020204030204" pitchFamily="49" charset="0"/>
                <a:cs typeface="Consolas" panose="020B0609020204030204" pitchFamily="49" charset="0"/>
              </a:rPr>
              <a:t>y.Im</a:t>
            </a:r>
            <a:r>
              <a:rPr lang="en-US" altLang="en-US" sz="1100" dirty="0">
                <a:solidFill>
                  <a:srgbClr val="000000"/>
                </a:solidFill>
                <a:latin typeface="Consolas" panose="020B0609020204030204" pitchFamily="49" charset="0"/>
                <a:cs typeface="Consolas" panose="020B0609020204030204" pitchFamily="49" charset="0"/>
              </a:rPr>
              <a:t>)</a:t>
            </a:r>
          </a:p>
          <a:p>
            <a:pPr marL="0" indent="0">
              <a:spcBef>
                <a:spcPts val="0"/>
              </a:spcBef>
              <a:buNone/>
            </a:pPr>
            <a:endParaRPr lang="en-US" altLang="en-US" sz="1100" dirty="0">
              <a:solidFill>
                <a:srgbClr val="000000"/>
              </a:solidFill>
              <a:latin typeface="Consolas" panose="020B0609020204030204" pitchFamily="49" charset="0"/>
              <a:cs typeface="Consolas" panose="020B0609020204030204" pitchFamily="49" charset="0"/>
            </a:endParaRPr>
          </a:p>
          <a:p>
            <a:pPr marL="0" indent="0">
              <a:spcBef>
                <a:spcPts val="0"/>
              </a:spcBef>
              <a:buNone/>
            </a:pPr>
            <a:r>
              <a:rPr lang="en-US" altLang="en-US" sz="1100" dirty="0">
                <a:solidFill>
                  <a:srgbClr val="0000FF"/>
                </a:solidFill>
                <a:latin typeface="Consolas" panose="020B0609020204030204" pitchFamily="49" charset="0"/>
                <a:cs typeface="Consolas" panose="020B0609020204030204" pitchFamily="49" charset="0"/>
              </a:rPr>
              <a:t>let</a:t>
            </a: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err="1">
                <a:solidFill>
                  <a:srgbClr val="000000"/>
                </a:solidFill>
                <a:latin typeface="Consolas" panose="020B0609020204030204" pitchFamily="49" charset="0"/>
                <a:cs typeface="Consolas" panose="020B0609020204030204" pitchFamily="49" charset="0"/>
              </a:rPr>
              <a:t>compareImReAsc</a:t>
            </a:r>
            <a:r>
              <a:rPr lang="en-US" altLang="en-US" sz="1100" dirty="0">
                <a:solidFill>
                  <a:srgbClr val="000000"/>
                </a:solidFill>
                <a:latin typeface="Consolas" panose="020B0609020204030204" pitchFamily="49" charset="0"/>
                <a:cs typeface="Consolas" panose="020B0609020204030204" pitchFamily="49" charset="0"/>
              </a:rPr>
              <a:t> x y =</a:t>
            </a:r>
          </a:p>
          <a:p>
            <a:pPr marL="0" indent="0">
              <a:spcBef>
                <a:spcPts val="0"/>
              </a:spcBef>
              <a:buNone/>
            </a:pP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a:solidFill>
                  <a:srgbClr val="0000FF"/>
                </a:solidFill>
                <a:latin typeface="Consolas" panose="020B0609020204030204" pitchFamily="49" charset="0"/>
                <a:cs typeface="Consolas" panose="020B0609020204030204" pitchFamily="49" charset="0"/>
              </a:rPr>
              <a:t>let</a:t>
            </a: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err="1">
                <a:solidFill>
                  <a:srgbClr val="000000"/>
                </a:solidFill>
                <a:latin typeface="Consolas" panose="020B0609020204030204" pitchFamily="49" charset="0"/>
                <a:cs typeface="Consolas" panose="020B0609020204030204" pitchFamily="49" charset="0"/>
              </a:rPr>
              <a:t>im</a:t>
            </a:r>
            <a:r>
              <a:rPr lang="en-US" altLang="en-US" sz="1100" dirty="0">
                <a:solidFill>
                  <a:srgbClr val="000000"/>
                </a:solidFill>
                <a:latin typeface="Consolas" panose="020B0609020204030204" pitchFamily="49" charset="0"/>
                <a:cs typeface="Consolas" panose="020B0609020204030204" pitchFamily="49" charset="0"/>
              </a:rPr>
              <a:t> = sign (</a:t>
            </a:r>
            <a:r>
              <a:rPr lang="en-US" altLang="en-US" sz="1100" dirty="0" err="1">
                <a:solidFill>
                  <a:srgbClr val="000000"/>
                </a:solidFill>
                <a:latin typeface="Consolas" panose="020B0609020204030204" pitchFamily="49" charset="0"/>
                <a:cs typeface="Consolas" panose="020B0609020204030204" pitchFamily="49" charset="0"/>
              </a:rPr>
              <a:t>x.Im</a:t>
            </a:r>
            <a:r>
              <a:rPr lang="en-US" altLang="en-US" sz="1100" dirty="0">
                <a:solidFill>
                  <a:srgbClr val="000000"/>
                </a:solidFill>
                <a:latin typeface="Consolas" panose="020B0609020204030204" pitchFamily="49" charset="0"/>
                <a:cs typeface="Consolas" panose="020B0609020204030204" pitchFamily="49" charset="0"/>
              </a:rPr>
              <a:t> - </a:t>
            </a:r>
            <a:r>
              <a:rPr lang="en-US" altLang="en-US" sz="1100" dirty="0" err="1">
                <a:solidFill>
                  <a:srgbClr val="000000"/>
                </a:solidFill>
                <a:latin typeface="Consolas" panose="020B0609020204030204" pitchFamily="49" charset="0"/>
                <a:cs typeface="Consolas" panose="020B0609020204030204" pitchFamily="49" charset="0"/>
              </a:rPr>
              <a:t>y.Im</a:t>
            </a:r>
            <a:r>
              <a:rPr lang="en-US" altLang="en-US" sz="11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a:solidFill>
                  <a:srgbClr val="0000FF"/>
                </a:solidFill>
                <a:latin typeface="Consolas" panose="020B0609020204030204" pitchFamily="49" charset="0"/>
                <a:cs typeface="Consolas" panose="020B0609020204030204" pitchFamily="49" charset="0"/>
              </a:rPr>
              <a:t>if</a:t>
            </a: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err="1">
                <a:solidFill>
                  <a:srgbClr val="000000"/>
                </a:solidFill>
                <a:latin typeface="Consolas" panose="020B0609020204030204" pitchFamily="49" charset="0"/>
                <a:cs typeface="Consolas" panose="020B0609020204030204" pitchFamily="49" charset="0"/>
              </a:rPr>
              <a:t>im</a:t>
            </a:r>
            <a:r>
              <a:rPr lang="en-US" altLang="en-US" sz="1100" dirty="0">
                <a:solidFill>
                  <a:srgbClr val="000000"/>
                </a:solidFill>
                <a:latin typeface="Consolas" panose="020B0609020204030204" pitchFamily="49" charset="0"/>
                <a:cs typeface="Consolas" panose="020B0609020204030204" pitchFamily="49" charset="0"/>
              </a:rPr>
              <a:t> &lt;&gt; 0 </a:t>
            </a:r>
            <a:r>
              <a:rPr lang="en-US" altLang="en-US" sz="1100" dirty="0">
                <a:solidFill>
                  <a:srgbClr val="0000FF"/>
                </a:solidFill>
                <a:latin typeface="Consolas" panose="020B0609020204030204" pitchFamily="49" charset="0"/>
                <a:cs typeface="Consolas" panose="020B0609020204030204" pitchFamily="49" charset="0"/>
              </a:rPr>
              <a:t>then</a:t>
            </a: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err="1">
                <a:solidFill>
                  <a:srgbClr val="000000"/>
                </a:solidFill>
                <a:latin typeface="Consolas" panose="020B0609020204030204" pitchFamily="49" charset="0"/>
                <a:cs typeface="Consolas" panose="020B0609020204030204" pitchFamily="49" charset="0"/>
              </a:rPr>
              <a:t>im</a:t>
            </a:r>
            <a:r>
              <a:rPr lang="en-US" altLang="en-US" sz="1100" dirty="0">
                <a:solidFill>
                  <a:srgbClr val="000000"/>
                </a:solidFill>
                <a:latin typeface="Consolas" panose="020B0609020204030204" pitchFamily="49" charset="0"/>
                <a:cs typeface="Consolas" panose="020B0609020204030204" pitchFamily="49" charset="0"/>
              </a:rPr>
              <a:t> </a:t>
            </a:r>
            <a:r>
              <a:rPr lang="en-US" altLang="en-US" sz="1100" dirty="0">
                <a:solidFill>
                  <a:srgbClr val="0000FF"/>
                </a:solidFill>
                <a:latin typeface="Consolas" panose="020B0609020204030204" pitchFamily="49" charset="0"/>
                <a:cs typeface="Consolas" panose="020B0609020204030204" pitchFamily="49" charset="0"/>
              </a:rPr>
              <a:t>else</a:t>
            </a:r>
            <a:r>
              <a:rPr lang="en-US" altLang="en-US" sz="1100" dirty="0">
                <a:solidFill>
                  <a:srgbClr val="000000"/>
                </a:solidFill>
                <a:latin typeface="Consolas" panose="020B0609020204030204" pitchFamily="49" charset="0"/>
                <a:cs typeface="Consolas" panose="020B0609020204030204" pitchFamily="49" charset="0"/>
              </a:rPr>
              <a:t> sign (</a:t>
            </a:r>
            <a:r>
              <a:rPr lang="en-US" altLang="en-US" sz="1100" dirty="0" err="1">
                <a:solidFill>
                  <a:srgbClr val="000000"/>
                </a:solidFill>
                <a:latin typeface="Consolas" panose="020B0609020204030204" pitchFamily="49" charset="0"/>
                <a:cs typeface="Consolas" panose="020B0609020204030204" pitchFamily="49" charset="0"/>
              </a:rPr>
              <a:t>x.Re</a:t>
            </a:r>
            <a:r>
              <a:rPr lang="en-US" altLang="en-US" sz="1100" dirty="0">
                <a:solidFill>
                  <a:srgbClr val="000000"/>
                </a:solidFill>
                <a:latin typeface="Consolas" panose="020B0609020204030204" pitchFamily="49" charset="0"/>
                <a:cs typeface="Consolas" panose="020B0609020204030204" pitchFamily="49" charset="0"/>
              </a:rPr>
              <a:t> - </a:t>
            </a:r>
            <a:r>
              <a:rPr lang="en-US" altLang="en-US" sz="1100" dirty="0" err="1">
                <a:solidFill>
                  <a:srgbClr val="000000"/>
                </a:solidFill>
                <a:latin typeface="Consolas" panose="020B0609020204030204" pitchFamily="49" charset="0"/>
                <a:cs typeface="Consolas" panose="020B0609020204030204" pitchFamily="49" charset="0"/>
              </a:rPr>
              <a:t>y.Re</a:t>
            </a:r>
            <a:r>
              <a:rPr lang="en-US" altLang="en-US" sz="1100" dirty="0">
                <a:solidFill>
                  <a:srgbClr val="000000"/>
                </a:solidFill>
                <a:latin typeface="Consolas" panose="020B0609020204030204" pitchFamily="49" charset="0"/>
                <a:cs typeface="Consolas" panose="020B0609020204030204" pitchFamily="49" charset="0"/>
              </a:rPr>
              <a:t>) </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641134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7110765" y="3782378"/>
            <a:ext cx="356835" cy="401479"/>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lang="en-US" b="1" dirty="0">
                <a:solidFill>
                  <a:schemeClr val="bg2"/>
                </a:solidFill>
                <a:effectLst>
                  <a:outerShdw blurRad="50800" dist="38100" dir="2700000" algn="tl" rotWithShape="0">
                    <a:prstClr val="black">
                      <a:alpha val="40000"/>
                    </a:prstClr>
                  </a:outerShdw>
                </a:effectLst>
              </a:rPr>
              <a:t>p</a:t>
            </a:r>
          </a:p>
        </p:txBody>
      </p:sp>
      <p:sp>
        <p:nvSpPr>
          <p:cNvPr id="2" name="Title 1"/>
          <p:cNvSpPr>
            <a:spLocks noGrp="1"/>
          </p:cNvSpPr>
          <p:nvPr>
            <p:ph type="title"/>
          </p:nvPr>
        </p:nvSpPr>
        <p:spPr>
          <a:ln>
            <a:noFill/>
          </a:ln>
        </p:spPr>
        <p:txBody>
          <a:bodyPr/>
          <a:lstStyle/>
          <a:p>
            <a:r>
              <a:rPr lang="en-US" dirty="0"/>
              <a:t>Strategy</a:t>
            </a:r>
          </a:p>
        </p:txBody>
      </p:sp>
      <p:cxnSp>
        <p:nvCxnSpPr>
          <p:cNvPr id="30" name="Connector: Elbow 19"/>
          <p:cNvCxnSpPr>
            <a:stCxn id="3" idx="3"/>
            <a:endCxn id="7" idx="1"/>
          </p:cNvCxnSpPr>
          <p:nvPr/>
        </p:nvCxnSpPr>
        <p:spPr>
          <a:xfrm>
            <a:off x="5486400" y="4267201"/>
            <a:ext cx="2133600" cy="0"/>
          </a:xfrm>
          <a:prstGeom prst="straightConnector1">
            <a:avLst/>
          </a:prstGeom>
          <a:ln w="57150">
            <a:solidFill>
              <a:schemeClr val="bg1"/>
            </a:solidFill>
            <a:prstDash val="solid"/>
            <a:tailEnd type="arrow"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990599" y="3657600"/>
            <a:ext cx="4953001" cy="1447801"/>
            <a:chOff x="633662" y="2514599"/>
            <a:chExt cx="4953001" cy="1447801"/>
          </a:xfrm>
        </p:grpSpPr>
        <p:grpSp>
          <p:nvGrpSpPr>
            <p:cNvPr id="5" name="Group 4"/>
            <p:cNvGrpSpPr/>
            <p:nvPr/>
          </p:nvGrpSpPr>
          <p:grpSpPr>
            <a:xfrm>
              <a:off x="633662" y="2895600"/>
              <a:ext cx="4495801" cy="1066800"/>
              <a:chOff x="2362199" y="2514600"/>
              <a:chExt cx="4495801" cy="1066800"/>
            </a:xfrm>
          </p:grpSpPr>
          <p:sp>
            <p:nvSpPr>
              <p:cNvPr id="3" name="Rectangle 2"/>
              <p:cNvSpPr/>
              <p:nvPr/>
            </p:nvSpPr>
            <p:spPr>
              <a:xfrm>
                <a:off x="2362199" y="2514600"/>
                <a:ext cx="4495801"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List</a:t>
                </a:r>
              </a:p>
            </p:txBody>
          </p:sp>
          <p:sp>
            <p:nvSpPr>
              <p:cNvPr id="4" name="Rectangle 3"/>
              <p:cNvSpPr/>
              <p:nvPr/>
            </p:nvSpPr>
            <p:spPr>
              <a:xfrm>
                <a:off x="2362199" y="2971800"/>
                <a:ext cx="4495801"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FindAll</a:t>
                </a:r>
                <a:r>
                  <a:rPr lang="en-US" dirty="0"/>
                  <a:t>(p: Predicate&lt;string&gt;): List&lt;string&gt;</a:t>
                </a:r>
              </a:p>
            </p:txBody>
          </p:sp>
        </p:grpSp>
        <p:sp>
          <p:nvSpPr>
            <p:cNvPr id="25" name="Rectangle 24"/>
            <p:cNvSpPr/>
            <p:nvPr/>
          </p:nvSpPr>
          <p:spPr>
            <a:xfrm>
              <a:off x="4443663" y="2514599"/>
              <a:ext cx="1143000" cy="48736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string</a:t>
              </a:r>
            </a:p>
          </p:txBody>
        </p:sp>
      </p:grpSp>
      <p:grpSp>
        <p:nvGrpSpPr>
          <p:cNvPr id="14" name="Group 13"/>
          <p:cNvGrpSpPr/>
          <p:nvPr/>
        </p:nvGrpSpPr>
        <p:grpSpPr>
          <a:xfrm>
            <a:off x="7620000" y="3657600"/>
            <a:ext cx="3581400" cy="1600201"/>
            <a:chOff x="7010400" y="2514599"/>
            <a:chExt cx="3581400" cy="1600201"/>
          </a:xfrm>
        </p:grpSpPr>
        <p:grpSp>
          <p:nvGrpSpPr>
            <p:cNvPr id="9" name="Group 8"/>
            <p:cNvGrpSpPr/>
            <p:nvPr/>
          </p:nvGrpSpPr>
          <p:grpSpPr>
            <a:xfrm>
              <a:off x="7010400" y="2743200"/>
              <a:ext cx="3048001" cy="1371600"/>
              <a:chOff x="7794171" y="2514600"/>
              <a:chExt cx="1959429" cy="1371600"/>
            </a:xfrm>
          </p:grpSpPr>
          <p:sp>
            <p:nvSpPr>
              <p:cNvPr id="7" name="Rectangle 6"/>
              <p:cNvSpPr/>
              <p:nvPr/>
            </p:nvSpPr>
            <p:spPr>
              <a:xfrm>
                <a:off x="7794171" y="2514600"/>
                <a:ext cx="1959429"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«delegate»</a:t>
                </a:r>
              </a:p>
              <a:p>
                <a:pPr algn="ctr"/>
                <a:r>
                  <a:rPr lang="en-US" b="1" dirty="0"/>
                  <a:t>Predicate</a:t>
                </a:r>
              </a:p>
            </p:txBody>
          </p:sp>
          <p:sp>
            <p:nvSpPr>
              <p:cNvPr id="8" name="Rectangle 7"/>
              <p:cNvSpPr/>
              <p:nvPr/>
            </p:nvSpPr>
            <p:spPr>
              <a:xfrm>
                <a:off x="7794171" y="3276600"/>
                <a:ext cx="1959429"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Test</a:t>
                </a:r>
                <a:r>
                  <a:rPr lang="en-US" dirty="0"/>
                  <a:t>(</a:t>
                </a:r>
                <a:r>
                  <a:rPr lang="en-US" dirty="0" err="1"/>
                  <a:t>obj</a:t>
                </a:r>
                <a:r>
                  <a:rPr lang="en-US" dirty="0"/>
                  <a:t>: string): bool</a:t>
                </a:r>
              </a:p>
            </p:txBody>
          </p:sp>
        </p:grpSp>
        <p:sp>
          <p:nvSpPr>
            <p:cNvPr id="29" name="Rectangle 28"/>
            <p:cNvSpPr/>
            <p:nvPr/>
          </p:nvSpPr>
          <p:spPr>
            <a:xfrm>
              <a:off x="9448800" y="2514599"/>
              <a:ext cx="1143000" cy="48736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string</a:t>
              </a:r>
            </a:p>
          </p:txBody>
        </p:sp>
      </p:grpSp>
    </p:spTree>
    <p:extLst>
      <p:ext uri="{BB962C8B-B14F-4D97-AF65-F5344CB8AC3E}">
        <p14:creationId xmlns:p14="http://schemas.microsoft.com/office/powerpoint/2010/main" val="1770696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fontScale="62500" lnSpcReduction="20000"/>
          </a:bodyPr>
          <a:lstStyle/>
          <a:p>
            <a:pPr marL="0" indent="0">
              <a:lnSpc>
                <a:spcPct val="120000"/>
              </a:lnSpc>
              <a:spcBef>
                <a:spcPts val="0"/>
              </a:spcBef>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StartsWith</a:t>
            </a:r>
            <a:endParaRPr lang="en-US" altLang="en-US"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Prefix { </a:t>
            </a:r>
            <a:r>
              <a:rPr lang="en-US" altLang="en-US" dirty="0">
                <a:solidFill>
                  <a:srgbClr val="0000FF"/>
                </a:solidFill>
                <a:latin typeface="Consolas" panose="020B0609020204030204" pitchFamily="49" charset="0"/>
                <a:cs typeface="Consolas" panose="020B0609020204030204" pitchFamily="49" charset="0"/>
              </a:rPr>
              <a:t>get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private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set</a:t>
            </a: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prefix)</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Prefix = prefix;</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bool</a:t>
            </a:r>
            <a:r>
              <a:rPr lang="en-US" altLang="en-US" dirty="0">
                <a:solidFill>
                  <a:srgbClr val="000000"/>
                </a:solidFill>
                <a:latin typeface="Consolas" panose="020B0609020204030204" pitchFamily="49" charset="0"/>
                <a:cs typeface="Consolas" panose="020B0609020204030204" pitchFamily="49" charset="0"/>
              </a:rPr>
              <a:t> Test(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sample)</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sample.StartsWith</a:t>
            </a:r>
            <a:r>
              <a:rPr lang="en-US" altLang="en-US" dirty="0">
                <a:solidFill>
                  <a:srgbClr val="000000"/>
                </a:solidFill>
                <a:latin typeface="Consolas" panose="020B0609020204030204" pitchFamily="49" charset="0"/>
                <a:cs typeface="Consolas" panose="020B0609020204030204" pitchFamily="49" charset="0"/>
              </a:rPr>
              <a:t>(Prefix);</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778883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fontScale="92500" lnSpcReduction="10000"/>
          </a:bodyPr>
          <a:lstStyle/>
          <a:p>
            <a:pPr marL="0" indent="0">
              <a:buNone/>
            </a:pP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words =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&gt;()</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"Lorem"</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"ipsum"</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"dolor"</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"sit"</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amet</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consectetur</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adipiscing</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elit</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p>
          <a:p>
            <a:pPr marL="0" indent="0">
              <a:buNone/>
            </a:pPr>
            <a:endParaRPr lang="en-US" altLang="en-US" dirty="0">
              <a:solidFill>
                <a:srgbClr val="000000"/>
              </a:solidFill>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2564455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a:bodyPr>
          <a:lstStyle/>
          <a:p>
            <a:pPr marL="0" indent="0">
              <a:buNone/>
            </a:pPr>
            <a:r>
              <a:rPr lang="en-US" altLang="en-US" sz="2800" dirty="0" err="1">
                <a:solidFill>
                  <a:srgbClr val="0000FF"/>
                </a:solidFill>
                <a:latin typeface="Consolas" panose="020B0609020204030204" pitchFamily="49" charset="0"/>
                <a:cs typeface="Consolas" panose="020B0609020204030204" pitchFamily="49" charset="0"/>
              </a:rPr>
              <a:t>var</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startsWithL</a:t>
            </a:r>
            <a:r>
              <a:rPr lang="en-US" altLang="en-US" sz="2800" dirty="0">
                <a:solidFill>
                  <a:srgbClr val="000000"/>
                </a:solidFill>
                <a:latin typeface="Consolas" panose="020B0609020204030204" pitchFamily="49" charset="0"/>
                <a:cs typeface="Consolas" panose="020B0609020204030204" pitchFamily="49" charset="0"/>
              </a:rPr>
              <a:t> = </a:t>
            </a:r>
            <a:r>
              <a:rPr lang="en-US" altLang="en-US" sz="2800" dirty="0">
                <a:solidFill>
                  <a:srgbClr val="0000FF"/>
                </a:solidFill>
                <a:latin typeface="Consolas" panose="020B0609020204030204" pitchFamily="49" charset="0"/>
                <a:cs typeface="Consolas" panose="020B0609020204030204" pitchFamily="49" charset="0"/>
              </a:rPr>
              <a:t>new</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2B91AF"/>
                </a:solidFill>
                <a:latin typeface="Consolas" panose="020B0609020204030204" pitchFamily="49" charset="0"/>
                <a:cs typeface="Consolas" panose="020B0609020204030204" pitchFamily="49" charset="0"/>
              </a:rPr>
              <a:t>StartsWith</a:t>
            </a:r>
            <a:r>
              <a:rPr lang="en-US" altLang="en-US" sz="2800" dirty="0">
                <a:solidFill>
                  <a:srgbClr val="000000"/>
                </a:solidFill>
                <a:latin typeface="Consolas" panose="020B0609020204030204" pitchFamily="49" charset="0"/>
                <a:cs typeface="Consolas" panose="020B0609020204030204" pitchFamily="49" charset="0"/>
              </a:rPr>
              <a:t>(</a:t>
            </a:r>
            <a:r>
              <a:rPr lang="en-US" altLang="en-US" sz="2800" dirty="0">
                <a:solidFill>
                  <a:srgbClr val="A31515"/>
                </a:solidFill>
                <a:latin typeface="Consolas" panose="020B0609020204030204" pitchFamily="49" charset="0"/>
                <a:cs typeface="Consolas" panose="020B0609020204030204" pitchFamily="49" charset="0"/>
              </a:rPr>
              <a:t>"L"</a:t>
            </a:r>
            <a:r>
              <a:rPr lang="en-US" altLang="en-US" sz="28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800" dirty="0" err="1">
                <a:solidFill>
                  <a:srgbClr val="0000FF"/>
                </a:solidFill>
                <a:latin typeface="Consolas" panose="020B0609020204030204" pitchFamily="49" charset="0"/>
                <a:cs typeface="Consolas" panose="020B0609020204030204" pitchFamily="49" charset="0"/>
              </a:rPr>
              <a:t>var</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lWords</a:t>
            </a:r>
            <a:r>
              <a:rPr lang="en-US" altLang="en-US" sz="2800" dirty="0">
                <a:solidFill>
                  <a:srgbClr val="000000"/>
                </a:solidFill>
                <a:latin typeface="Consolas" panose="020B0609020204030204" pitchFamily="49" charset="0"/>
                <a:cs typeface="Consolas" panose="020B0609020204030204" pitchFamily="49" charset="0"/>
              </a:rPr>
              <a:t> = </a:t>
            </a:r>
            <a:r>
              <a:rPr lang="en-US" altLang="en-US" sz="2800" dirty="0" err="1">
                <a:solidFill>
                  <a:srgbClr val="000000"/>
                </a:solidFill>
                <a:latin typeface="Consolas" panose="020B0609020204030204" pitchFamily="49" charset="0"/>
                <a:cs typeface="Consolas" panose="020B0609020204030204" pitchFamily="49" charset="0"/>
              </a:rPr>
              <a:t>words.FindAll</a:t>
            </a:r>
            <a:r>
              <a:rPr lang="en-US" altLang="en-US" sz="2800" dirty="0">
                <a:solidFill>
                  <a:srgbClr val="000000"/>
                </a:solidFill>
                <a:latin typeface="Consolas" panose="020B0609020204030204" pitchFamily="49" charset="0"/>
                <a:cs typeface="Consolas" panose="020B0609020204030204" pitchFamily="49" charset="0"/>
              </a:rPr>
              <a:t>(</a:t>
            </a:r>
            <a:r>
              <a:rPr lang="en-US" altLang="en-US" sz="2800" dirty="0" err="1">
                <a:solidFill>
                  <a:srgbClr val="000000"/>
                </a:solidFill>
                <a:latin typeface="Consolas" panose="020B0609020204030204" pitchFamily="49" charset="0"/>
                <a:cs typeface="Consolas" panose="020B0609020204030204" pitchFamily="49" charset="0"/>
              </a:rPr>
              <a:t>startsWithL.Test</a:t>
            </a:r>
            <a:r>
              <a:rPr lang="en-US" altLang="en-US" sz="2800" dirty="0">
                <a:solidFill>
                  <a:srgbClr val="000000"/>
                </a:solidFill>
                <a:latin typeface="Consolas" panose="020B0609020204030204" pitchFamily="49" charset="0"/>
                <a:cs typeface="Consolas" panose="020B0609020204030204" pitchFamily="49" charset="0"/>
              </a:rPr>
              <a:t>); </a:t>
            </a:r>
            <a:endParaRPr lang="en-US" altLang="en-US" sz="2800" dirty="0">
              <a:solidFill>
                <a:srgbClr val="0000FF"/>
              </a:solidFill>
              <a:latin typeface="Consolas" panose="020B0609020204030204" pitchFamily="49" charset="0"/>
              <a:cs typeface="Consolas" panose="020B0609020204030204" pitchFamily="49" charset="0"/>
            </a:endParaRPr>
          </a:p>
          <a:p>
            <a:pPr marL="0" indent="0">
              <a:buNone/>
            </a:pPr>
            <a:r>
              <a:rPr lang="en-US" altLang="en-US" sz="2800" dirty="0" err="1">
                <a:solidFill>
                  <a:srgbClr val="0000FF"/>
                </a:solidFill>
                <a:latin typeface="Consolas" panose="020B0609020204030204" pitchFamily="49" charset="0"/>
                <a:cs typeface="Consolas" panose="020B0609020204030204" pitchFamily="49" charset="0"/>
              </a:rPr>
              <a:t>foreach</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FF"/>
                </a:solidFill>
                <a:latin typeface="Consolas" panose="020B0609020204030204" pitchFamily="49" charset="0"/>
                <a:cs typeface="Consolas" panose="020B0609020204030204" pitchFamily="49" charset="0"/>
              </a:rPr>
              <a:t>var</a:t>
            </a:r>
            <a:r>
              <a:rPr lang="en-US" altLang="en-US" sz="2800" dirty="0">
                <a:solidFill>
                  <a:srgbClr val="000000"/>
                </a:solidFill>
                <a:latin typeface="Consolas" panose="020B0609020204030204" pitchFamily="49" charset="0"/>
                <a:cs typeface="Consolas" panose="020B0609020204030204" pitchFamily="49" charset="0"/>
              </a:rPr>
              <a:t> word </a:t>
            </a:r>
            <a:r>
              <a:rPr lang="en-US" altLang="en-US" sz="2800" dirty="0">
                <a:solidFill>
                  <a:srgbClr val="0000FF"/>
                </a:solidFill>
                <a:latin typeface="Consolas" panose="020B0609020204030204" pitchFamily="49" charset="0"/>
                <a:cs typeface="Consolas" panose="020B0609020204030204" pitchFamily="49" charset="0"/>
              </a:rPr>
              <a:t>in</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lWords</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2B91AF"/>
                </a:solidFill>
                <a:latin typeface="Consolas" panose="020B0609020204030204" pitchFamily="49" charset="0"/>
                <a:cs typeface="Consolas" panose="020B0609020204030204" pitchFamily="49" charset="0"/>
              </a:rPr>
              <a:t>Console</a:t>
            </a:r>
            <a:r>
              <a:rPr lang="en-US" altLang="en-US" sz="2800" dirty="0" err="1">
                <a:solidFill>
                  <a:srgbClr val="000000"/>
                </a:solidFill>
                <a:latin typeface="Consolas" panose="020B0609020204030204" pitchFamily="49" charset="0"/>
                <a:cs typeface="Consolas" panose="020B0609020204030204" pitchFamily="49" charset="0"/>
              </a:rPr>
              <a:t>.WriteLine</a:t>
            </a:r>
            <a:r>
              <a:rPr lang="en-US" altLang="en-US" sz="2800" dirty="0">
                <a:solidFill>
                  <a:srgbClr val="000000"/>
                </a:solidFill>
                <a:latin typeface="Consolas" panose="020B0609020204030204" pitchFamily="49" charset="0"/>
                <a:cs typeface="Consolas" panose="020B0609020204030204" pitchFamily="49" charset="0"/>
              </a:rPr>
              <a:t>(word);</a:t>
            </a:r>
          </a:p>
          <a:p>
            <a:pPr marL="0" indent="0">
              <a:buNone/>
            </a:pPr>
            <a:endParaRPr lang="en-US" altLang="en-US" sz="2800" dirty="0">
              <a:solidFill>
                <a:srgbClr val="008000"/>
              </a:solidFill>
              <a:latin typeface="Consolas" panose="020B0609020204030204" pitchFamily="49" charset="0"/>
              <a:cs typeface="Consolas" panose="020B0609020204030204" pitchFamily="49" charset="0"/>
            </a:endParaRPr>
          </a:p>
          <a:p>
            <a:pPr marL="0" indent="0">
              <a:buNone/>
            </a:pPr>
            <a:r>
              <a:rPr lang="en-US" altLang="en-US" sz="2800" dirty="0" err="1">
                <a:solidFill>
                  <a:srgbClr val="0000FF"/>
                </a:solidFill>
                <a:latin typeface="Consolas" panose="020B0609020204030204" pitchFamily="49" charset="0"/>
                <a:cs typeface="Consolas" panose="020B0609020204030204" pitchFamily="49" charset="0"/>
              </a:rPr>
              <a:t>var</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startsWithA</a:t>
            </a:r>
            <a:r>
              <a:rPr lang="en-US" altLang="en-US" sz="2800" dirty="0">
                <a:solidFill>
                  <a:srgbClr val="000000"/>
                </a:solidFill>
                <a:latin typeface="Consolas" panose="020B0609020204030204" pitchFamily="49" charset="0"/>
                <a:cs typeface="Consolas" panose="020B0609020204030204" pitchFamily="49" charset="0"/>
              </a:rPr>
              <a:t> = </a:t>
            </a:r>
            <a:r>
              <a:rPr lang="en-US" altLang="en-US" sz="2800" dirty="0">
                <a:solidFill>
                  <a:srgbClr val="0000FF"/>
                </a:solidFill>
                <a:latin typeface="Consolas" panose="020B0609020204030204" pitchFamily="49" charset="0"/>
                <a:cs typeface="Consolas" panose="020B0609020204030204" pitchFamily="49" charset="0"/>
              </a:rPr>
              <a:t>new</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2B91AF"/>
                </a:solidFill>
                <a:latin typeface="Consolas" panose="020B0609020204030204" pitchFamily="49" charset="0"/>
                <a:cs typeface="Consolas" panose="020B0609020204030204" pitchFamily="49" charset="0"/>
              </a:rPr>
              <a:t>StartsWith</a:t>
            </a:r>
            <a:r>
              <a:rPr lang="en-US" altLang="en-US" sz="2800" dirty="0">
                <a:solidFill>
                  <a:srgbClr val="000000"/>
                </a:solidFill>
                <a:latin typeface="Consolas" panose="020B0609020204030204" pitchFamily="49" charset="0"/>
                <a:cs typeface="Consolas" panose="020B0609020204030204" pitchFamily="49" charset="0"/>
              </a:rPr>
              <a:t>(</a:t>
            </a:r>
            <a:r>
              <a:rPr lang="en-US" altLang="en-US" sz="2800" dirty="0">
                <a:solidFill>
                  <a:srgbClr val="A31515"/>
                </a:solidFill>
                <a:latin typeface="Consolas" panose="020B0609020204030204" pitchFamily="49" charset="0"/>
                <a:cs typeface="Consolas" panose="020B0609020204030204" pitchFamily="49" charset="0"/>
              </a:rPr>
              <a:t>"a"</a:t>
            </a:r>
            <a:r>
              <a:rPr lang="en-US" altLang="en-US" sz="2800" dirty="0">
                <a:solidFill>
                  <a:srgbClr val="000000"/>
                </a:solidFill>
                <a:latin typeface="Consolas" panose="020B0609020204030204" pitchFamily="49" charset="0"/>
                <a:cs typeface="Consolas" panose="020B0609020204030204" pitchFamily="49" charset="0"/>
              </a:rPr>
              <a:t>); </a:t>
            </a:r>
          </a:p>
          <a:p>
            <a:pPr marL="0" indent="0">
              <a:buNone/>
            </a:pPr>
            <a:r>
              <a:rPr lang="en-US" altLang="en-US" sz="2800" dirty="0" err="1">
                <a:solidFill>
                  <a:srgbClr val="0000FF"/>
                </a:solidFill>
                <a:latin typeface="Consolas" panose="020B0609020204030204" pitchFamily="49" charset="0"/>
                <a:cs typeface="Consolas" panose="020B0609020204030204" pitchFamily="49" charset="0"/>
              </a:rPr>
              <a:t>var</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aWords</a:t>
            </a:r>
            <a:r>
              <a:rPr lang="en-US" altLang="en-US" sz="2800" dirty="0">
                <a:solidFill>
                  <a:srgbClr val="000000"/>
                </a:solidFill>
                <a:latin typeface="Consolas" panose="020B0609020204030204" pitchFamily="49" charset="0"/>
                <a:cs typeface="Consolas" panose="020B0609020204030204" pitchFamily="49" charset="0"/>
              </a:rPr>
              <a:t> = </a:t>
            </a:r>
            <a:r>
              <a:rPr lang="en-US" altLang="en-US" sz="2800" dirty="0" err="1">
                <a:solidFill>
                  <a:srgbClr val="000000"/>
                </a:solidFill>
                <a:latin typeface="Consolas" panose="020B0609020204030204" pitchFamily="49" charset="0"/>
                <a:cs typeface="Consolas" panose="020B0609020204030204" pitchFamily="49" charset="0"/>
              </a:rPr>
              <a:t>words.FindAll</a:t>
            </a:r>
            <a:r>
              <a:rPr lang="en-US" altLang="en-US" sz="2800" dirty="0">
                <a:solidFill>
                  <a:srgbClr val="000000"/>
                </a:solidFill>
                <a:latin typeface="Consolas" panose="020B0609020204030204" pitchFamily="49" charset="0"/>
                <a:cs typeface="Consolas" panose="020B0609020204030204" pitchFamily="49" charset="0"/>
              </a:rPr>
              <a:t>(</a:t>
            </a:r>
            <a:r>
              <a:rPr lang="en-US" altLang="en-US" sz="2800" dirty="0" err="1">
                <a:solidFill>
                  <a:srgbClr val="000000"/>
                </a:solidFill>
                <a:latin typeface="Consolas" panose="020B0609020204030204" pitchFamily="49" charset="0"/>
                <a:cs typeface="Consolas" panose="020B0609020204030204" pitchFamily="49" charset="0"/>
              </a:rPr>
              <a:t>startsWithA.Test</a:t>
            </a:r>
            <a:r>
              <a:rPr lang="en-US" altLang="en-US" sz="2800" dirty="0">
                <a:solidFill>
                  <a:srgbClr val="000000"/>
                </a:solidFill>
                <a:latin typeface="Consolas" panose="020B0609020204030204" pitchFamily="49" charset="0"/>
                <a:cs typeface="Consolas" panose="020B0609020204030204" pitchFamily="49" charset="0"/>
              </a:rPr>
              <a:t>); </a:t>
            </a:r>
            <a:endParaRPr lang="en-US" altLang="en-US" sz="2800" dirty="0">
              <a:solidFill>
                <a:srgbClr val="0000FF"/>
              </a:solidFill>
              <a:latin typeface="Consolas" panose="020B0609020204030204" pitchFamily="49" charset="0"/>
              <a:cs typeface="Consolas" panose="020B0609020204030204" pitchFamily="49" charset="0"/>
            </a:endParaRPr>
          </a:p>
          <a:p>
            <a:pPr marL="0" indent="0">
              <a:buNone/>
            </a:pPr>
            <a:r>
              <a:rPr lang="en-US" altLang="en-US" sz="2800" dirty="0" err="1">
                <a:solidFill>
                  <a:srgbClr val="0000FF"/>
                </a:solidFill>
                <a:latin typeface="Consolas" panose="020B0609020204030204" pitchFamily="49" charset="0"/>
                <a:cs typeface="Consolas" panose="020B0609020204030204" pitchFamily="49" charset="0"/>
              </a:rPr>
              <a:t>foreach</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FF"/>
                </a:solidFill>
                <a:latin typeface="Consolas" panose="020B0609020204030204" pitchFamily="49" charset="0"/>
                <a:cs typeface="Consolas" panose="020B0609020204030204" pitchFamily="49" charset="0"/>
              </a:rPr>
              <a:t>var</a:t>
            </a:r>
            <a:r>
              <a:rPr lang="en-US" altLang="en-US" sz="2800" dirty="0">
                <a:solidFill>
                  <a:srgbClr val="000000"/>
                </a:solidFill>
                <a:latin typeface="Consolas" panose="020B0609020204030204" pitchFamily="49" charset="0"/>
                <a:cs typeface="Consolas" panose="020B0609020204030204" pitchFamily="49" charset="0"/>
              </a:rPr>
              <a:t> word </a:t>
            </a:r>
            <a:r>
              <a:rPr lang="en-US" altLang="en-US" sz="2800" dirty="0">
                <a:solidFill>
                  <a:srgbClr val="0000FF"/>
                </a:solidFill>
                <a:latin typeface="Consolas" panose="020B0609020204030204" pitchFamily="49" charset="0"/>
                <a:cs typeface="Consolas" panose="020B0609020204030204" pitchFamily="49" charset="0"/>
              </a:rPr>
              <a:t>in</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aWords</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2B91AF"/>
                </a:solidFill>
                <a:latin typeface="Consolas" panose="020B0609020204030204" pitchFamily="49" charset="0"/>
                <a:cs typeface="Consolas" panose="020B0609020204030204" pitchFamily="49" charset="0"/>
              </a:rPr>
              <a:t>Console</a:t>
            </a:r>
            <a:r>
              <a:rPr lang="en-US" altLang="en-US" sz="2800" dirty="0" err="1">
                <a:solidFill>
                  <a:srgbClr val="000000"/>
                </a:solidFill>
                <a:latin typeface="Consolas" panose="020B0609020204030204" pitchFamily="49" charset="0"/>
                <a:cs typeface="Consolas" panose="020B0609020204030204" pitchFamily="49" charset="0"/>
              </a:rPr>
              <a:t>.WriteLine</a:t>
            </a:r>
            <a:r>
              <a:rPr lang="en-US" altLang="en-US" sz="2800" dirty="0">
                <a:solidFill>
                  <a:srgbClr val="000000"/>
                </a:solidFill>
                <a:latin typeface="Consolas" panose="020B0609020204030204" pitchFamily="49" charset="0"/>
                <a:cs typeface="Consolas" panose="020B0609020204030204" pitchFamily="49" charset="0"/>
              </a:rPr>
              <a:t>(word);</a:t>
            </a:r>
          </a:p>
          <a:p>
            <a:pPr marL="0" indent="0">
              <a:buNone/>
            </a:pPr>
            <a:r>
              <a:rPr lang="en-US" altLang="en-US" sz="2800" dirty="0">
                <a:solidFill>
                  <a:srgbClr val="000000"/>
                </a:solidFill>
              </a:rPr>
              <a:t> </a:t>
            </a:r>
            <a:endParaRPr lang="en-US" altLang="en-US" sz="2800" dirty="0">
              <a:solidFill>
                <a:srgbClr val="000000"/>
              </a:solidFill>
              <a:latin typeface="Consolas" panose="020B0609020204030204" pitchFamily="49" charset="0"/>
              <a:cs typeface="Consolas" panose="020B0609020204030204" pitchFamily="49"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2671785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a:bodyPr>
          <a:lstStyle/>
          <a:p>
            <a:r>
              <a:rPr lang="en-US" altLang="en-US" dirty="0"/>
              <a:t>Lorem</a:t>
            </a:r>
          </a:p>
          <a:p>
            <a:r>
              <a:rPr lang="en-US" altLang="en-US" dirty="0"/>
              <a:t> </a:t>
            </a:r>
          </a:p>
          <a:p>
            <a:r>
              <a:rPr lang="en-US" altLang="en-US" dirty="0" err="1"/>
              <a:t>amet</a:t>
            </a:r>
            <a:endParaRPr lang="en-US" altLang="en-US" dirty="0"/>
          </a:p>
          <a:p>
            <a:r>
              <a:rPr lang="en-US" altLang="en-US" dirty="0" err="1"/>
              <a:t>adipiscing</a:t>
            </a:r>
            <a:endParaRPr lang="en-US" dirty="0"/>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64150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
                                        <p:tgtEl>
                                          <p:spTgt spid="6">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fontScale="77500" lnSpcReduction="20000"/>
          </a:bodyPr>
          <a:lstStyle/>
          <a:p>
            <a:pPr marL="0" indent="0">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StartsWith</a:t>
            </a:r>
            <a:endParaRPr lang="en-US" altLang="en-US" dirty="0">
              <a:solidFill>
                <a:srgbClr val="2B91AF"/>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Prefix { </a:t>
            </a:r>
            <a:r>
              <a:rPr lang="en-US" altLang="en-US" dirty="0">
                <a:solidFill>
                  <a:srgbClr val="0000FF"/>
                </a:solidFill>
                <a:latin typeface="Consolas" panose="020B0609020204030204" pitchFamily="49" charset="0"/>
                <a:cs typeface="Consolas" panose="020B0609020204030204" pitchFamily="49" charset="0"/>
              </a:rPr>
              <a:t>get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private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set</a:t>
            </a: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prefix)</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Prefix = prefix;</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bool</a:t>
            </a:r>
            <a:r>
              <a:rPr lang="en-US" altLang="en-US" dirty="0">
                <a:solidFill>
                  <a:srgbClr val="000000"/>
                </a:solidFill>
                <a:latin typeface="Consolas" panose="020B0609020204030204" pitchFamily="49" charset="0"/>
                <a:cs typeface="Consolas" panose="020B0609020204030204" pitchFamily="49" charset="0"/>
              </a:rPr>
              <a:t> Test(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sample)</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sample.StartsWith</a:t>
            </a:r>
            <a:r>
              <a:rPr lang="en-US" altLang="en-US" dirty="0">
                <a:solidFill>
                  <a:srgbClr val="000000"/>
                </a:solidFill>
                <a:latin typeface="Consolas" panose="020B0609020204030204" pitchFamily="49" charset="0"/>
                <a:cs typeface="Consolas" panose="020B0609020204030204" pitchFamily="49" charset="0"/>
              </a:rPr>
              <a:t>(Prefix);</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2" name="Text Placeholder 1"/>
          <p:cNvSpPr>
            <a:spLocks noGrp="1"/>
          </p:cNvSpPr>
          <p:nvPr>
            <p:ph type="body" sz="quarter" idx="13"/>
          </p:nvPr>
        </p:nvSpPr>
        <p:spPr/>
        <p:txBody>
          <a:bodyPr/>
          <a:lstStyle/>
          <a:p>
            <a:r>
              <a:rPr lang="en-US" dirty="0"/>
              <a:t>C#</a:t>
            </a:r>
          </a:p>
        </p:txBody>
      </p:sp>
      <p:sp>
        <p:nvSpPr>
          <p:cNvPr id="8" name="Freeform: Shape 7"/>
          <p:cNvSpPr/>
          <p:nvPr/>
        </p:nvSpPr>
        <p:spPr>
          <a:xfrm>
            <a:off x="0" y="0"/>
            <a:ext cx="12192000" cy="6781800"/>
          </a:xfrm>
          <a:custGeom>
            <a:avLst/>
            <a:gdLst>
              <a:gd name="connsiteX0" fmla="*/ 1447800 w 12192000"/>
              <a:gd name="connsiteY0" fmla="*/ 3211284 h 6781800"/>
              <a:gd name="connsiteX1" fmla="*/ 1447800 w 12192000"/>
              <a:gd name="connsiteY1" fmla="*/ 5725884 h 6781800"/>
              <a:gd name="connsiteX2" fmla="*/ 7924800 w 12192000"/>
              <a:gd name="connsiteY2" fmla="*/ 5725884 h 6781800"/>
              <a:gd name="connsiteX3" fmla="*/ 7924800 w 12192000"/>
              <a:gd name="connsiteY3" fmla="*/ 3211284 h 6781800"/>
              <a:gd name="connsiteX4" fmla="*/ 0 w 12192000"/>
              <a:gd name="connsiteY4" fmla="*/ 0 h 6781800"/>
              <a:gd name="connsiteX5" fmla="*/ 12192000 w 12192000"/>
              <a:gd name="connsiteY5" fmla="*/ 0 h 6781800"/>
              <a:gd name="connsiteX6" fmla="*/ 12192000 w 12192000"/>
              <a:gd name="connsiteY6" fmla="*/ 6781800 h 6781800"/>
              <a:gd name="connsiteX7" fmla="*/ 0 w 12192000"/>
              <a:gd name="connsiteY7" fmla="*/ 6781800 h 678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781800">
                <a:moveTo>
                  <a:pt x="1447800" y="3211284"/>
                </a:moveTo>
                <a:lnTo>
                  <a:pt x="1447800" y="5725884"/>
                </a:lnTo>
                <a:lnTo>
                  <a:pt x="7924800" y="5725884"/>
                </a:lnTo>
                <a:lnTo>
                  <a:pt x="7924800" y="3211284"/>
                </a:lnTo>
                <a:close/>
                <a:moveTo>
                  <a:pt x="0" y="0"/>
                </a:moveTo>
                <a:lnTo>
                  <a:pt x="12192000" y="0"/>
                </a:lnTo>
                <a:lnTo>
                  <a:pt x="12192000" y="6781800"/>
                </a:lnTo>
                <a:lnTo>
                  <a:pt x="0" y="67818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8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altLang="en-US" strike="sngStrike" dirty="0">
                <a:solidFill>
                  <a:srgbClr val="2B91AF"/>
                </a:solidFill>
                <a:latin typeface="Consolas" panose="020B0609020204030204" pitchFamily="49" charset="0"/>
                <a:cs typeface="Consolas" panose="020B0609020204030204" pitchFamily="49" charset="0"/>
              </a:rPr>
              <a:t>Predicate</a:t>
            </a:r>
            <a:r>
              <a:rPr lang="en-US" altLang="en-US" strike="sngStrike" dirty="0">
                <a:solidFill>
                  <a:srgbClr val="000000"/>
                </a:solidFill>
                <a:latin typeface="Consolas" panose="020B0609020204030204" pitchFamily="49" charset="0"/>
                <a:cs typeface="Consolas" panose="020B0609020204030204" pitchFamily="49" charset="0"/>
              </a:rPr>
              <a:t>&lt;</a:t>
            </a:r>
            <a:r>
              <a:rPr lang="en-US" altLang="en-US" strike="sngStrike" dirty="0">
                <a:solidFill>
                  <a:srgbClr val="0000FF"/>
                </a:solidFill>
                <a:latin typeface="Consolas" panose="020B0609020204030204" pitchFamily="49" charset="0"/>
                <a:cs typeface="Consolas" panose="020B0609020204030204" pitchFamily="49" charset="0"/>
              </a:rPr>
              <a:t>string</a:t>
            </a:r>
            <a:r>
              <a:rPr lang="en-US" altLang="en-US" strike="sngStrike" dirty="0">
                <a:solidFill>
                  <a:srgbClr val="000000"/>
                </a:solidFill>
                <a:latin typeface="Consolas" panose="020B0609020204030204" pitchFamily="49" charset="0"/>
                <a:cs typeface="Consolas" panose="020B0609020204030204" pitchFamily="49" charset="0"/>
              </a:rPr>
              <a:t>&gt;</a:t>
            </a:r>
          </a:p>
          <a:p>
            <a:endParaRPr lang="en-US" altLang="en-US" strike="sngStrike" dirty="0">
              <a:solidFill>
                <a:srgbClr val="000000"/>
              </a:solidFill>
              <a:latin typeface="Consolas" panose="020B0609020204030204" pitchFamily="49" charset="0"/>
              <a:cs typeface="Consolas" panose="020B0609020204030204" pitchFamily="49" charset="0"/>
            </a:endParaRPr>
          </a:p>
          <a:p>
            <a:r>
              <a:rPr lang="en-US" altLang="en-US" dirty="0">
                <a:solidFill>
                  <a:srgbClr val="2B91A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bool</a:t>
            </a:r>
            <a:endParaRPr lang="en-US" dirty="0"/>
          </a:p>
        </p:txBody>
      </p:sp>
    </p:spTree>
    <p:extLst>
      <p:ext uri="{BB962C8B-B14F-4D97-AF65-F5344CB8AC3E}">
        <p14:creationId xmlns:p14="http://schemas.microsoft.com/office/powerpoint/2010/main" val="3442885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lnSpcReduction="10000"/>
          </a:bodyPr>
          <a:lstStyle/>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 prefix (</a:t>
            </a:r>
            <a:r>
              <a:rPr lang="en-US" altLang="en-US" dirty="0" err="1">
                <a:solidFill>
                  <a:srgbClr val="000000"/>
                </a:solidFill>
                <a:latin typeface="Consolas" panose="020B0609020204030204" pitchFamily="49" charset="0"/>
                <a:cs typeface="Consolas" panose="020B0609020204030204" pitchFamily="49" charset="0"/>
              </a:rPr>
              <a:t>str</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2B91A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str.StartsWith</a:t>
            </a:r>
            <a:r>
              <a:rPr lang="en-US" altLang="en-US" dirty="0">
                <a:solidFill>
                  <a:srgbClr val="000000"/>
                </a:solidFill>
                <a:latin typeface="Consolas" panose="020B0609020204030204" pitchFamily="49" charset="0"/>
                <a:cs typeface="Consolas" panose="020B0609020204030204" pitchFamily="49" charset="0"/>
              </a:rPr>
              <a:t> prefix</a:t>
            </a:r>
          </a:p>
          <a:p>
            <a:pPr marL="0" indent="0">
              <a:buNone/>
            </a:pP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words = [ </a:t>
            </a:r>
            <a:r>
              <a:rPr lang="en-US" altLang="en-US" dirty="0">
                <a:solidFill>
                  <a:srgbClr val="A31515"/>
                </a:solidFill>
                <a:latin typeface="Consolas" panose="020B0609020204030204" pitchFamily="49" charset="0"/>
                <a:cs typeface="Consolas" panose="020B0609020204030204" pitchFamily="49" charset="0"/>
              </a:rPr>
              <a:t>"Lorem"</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"ipsum"</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"dolor"</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"sit"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amet</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consectetur</a:t>
            </a:r>
            <a:r>
              <a:rPr lang="en-US" altLang="en-US" dirty="0">
                <a:solidFill>
                  <a:srgbClr val="A31515"/>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adipiscing</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err="1">
                <a:solidFill>
                  <a:srgbClr val="A31515"/>
                </a:solidFill>
                <a:latin typeface="Consolas" panose="020B0609020204030204" pitchFamily="49" charset="0"/>
                <a:cs typeface="Consolas" panose="020B0609020204030204" pitchFamily="49" charset="0"/>
              </a:rPr>
              <a:t>elit</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142639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28600"/>
            <a:ext cx="4032364" cy="5056044"/>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stretch>
            <a:fillRect/>
          </a:stretch>
        </p:blipFill>
        <p:spPr>
          <a:xfrm>
            <a:off x="3160994" y="676852"/>
            <a:ext cx="3819178" cy="505604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202" y="1125104"/>
            <a:ext cx="4027776" cy="505604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6009" y="1573356"/>
            <a:ext cx="3536391" cy="5056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6083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fontScale="92500" lnSpcReduction="10000"/>
          </a:bodyPr>
          <a:lstStyle/>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startsWithL</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"L"</a:t>
            </a: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words</a:t>
            </a: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.filter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startsWithL</a:t>
            </a: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.iter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%s</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a:t>
            </a: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words</a:t>
            </a: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.filter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a:t>
            </a: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.iter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%s</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466440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Strategy</a:t>
            </a:r>
          </a:p>
        </p:txBody>
      </p:sp>
      <p:sp>
        <p:nvSpPr>
          <p:cNvPr id="4" name="Content Placeholder 3"/>
          <p:cNvSpPr>
            <a:spLocks noGrp="1"/>
          </p:cNvSpPr>
          <p:nvPr>
            <p:ph idx="1"/>
          </p:nvPr>
        </p:nvSpPr>
        <p:spPr/>
        <p:txBody>
          <a:bodyPr anchor="t">
            <a:normAutofit lnSpcReduction="10000"/>
          </a:bodyPr>
          <a:lstStyle/>
          <a:p>
            <a:pPr marL="0" indent="0">
              <a:buNone/>
            </a:pPr>
            <a:r>
              <a:rPr lang="en-US" altLang="en-US" dirty="0">
                <a:solidFill>
                  <a:srgbClr val="000000"/>
                </a:solidFill>
                <a:latin typeface="Consolas" panose="020B0609020204030204" pitchFamily="49" charset="0"/>
                <a:cs typeface="Consolas" panose="020B0609020204030204" pitchFamily="49" charset="0"/>
              </a:rPr>
              <a:t>words</a:t>
            </a: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.filter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"L"</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.iter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%s</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endParaRPr lang="en-US" altLang="en-US" dirty="0">
              <a:solidFill>
                <a:srgbClr val="000000"/>
              </a:solidFill>
              <a:latin typeface="Consolas" panose="020B0609020204030204" pitchFamily="49" charset="0"/>
              <a:cs typeface="Consolas" panose="020B0609020204030204" pitchFamily="49" charset="0"/>
            </a:endParaRPr>
          </a:p>
          <a:p>
            <a:pPr marL="0" indent="0">
              <a:buNone/>
            </a:pPr>
            <a:r>
              <a:rPr lang="en-US" altLang="en-US" dirty="0">
                <a:solidFill>
                  <a:srgbClr val="000000"/>
                </a:solidFill>
                <a:latin typeface="Consolas" panose="020B0609020204030204" pitchFamily="49" charset="0"/>
                <a:cs typeface="Consolas" panose="020B0609020204030204" pitchFamily="49" charset="0"/>
              </a:rPr>
              <a:t>words</a:t>
            </a: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.filter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.iter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%s</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1"/>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1065296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a:bodyPr>
          <a:lstStyle/>
          <a:p>
            <a:r>
              <a:rPr lang="en-US" altLang="en-US" dirty="0"/>
              <a:t>Lorem</a:t>
            </a:r>
          </a:p>
          <a:p>
            <a:r>
              <a:rPr lang="en-US" altLang="en-US" dirty="0"/>
              <a:t> </a:t>
            </a:r>
          </a:p>
          <a:p>
            <a:r>
              <a:rPr lang="en-US" altLang="en-US" dirty="0" err="1"/>
              <a:t>amet</a:t>
            </a:r>
            <a:endParaRPr lang="en-US" altLang="en-US" dirty="0"/>
          </a:p>
          <a:p>
            <a:r>
              <a:rPr lang="en-US" altLang="en-US" dirty="0" err="1"/>
              <a:t>adipiscing</a:t>
            </a:r>
            <a:endParaRPr lang="en-US" dirty="0"/>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07217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
                                        <p:tgtEl>
                                          <p:spTgt spid="6">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761999"/>
            <a:ext cx="10823576" cy="1333501"/>
          </a:xfrm>
        </p:spPr>
        <p:txBody>
          <a:bodyPr/>
          <a:lstStyle/>
          <a:p>
            <a:r>
              <a:rPr lang="en-US" dirty="0"/>
              <a:t>Strategy</a:t>
            </a:r>
          </a:p>
        </p:txBody>
      </p:sp>
      <p:sp>
        <p:nvSpPr>
          <p:cNvPr id="2" name="Text Placeholder 1"/>
          <p:cNvSpPr>
            <a:spLocks noGrp="1"/>
          </p:cNvSpPr>
          <p:nvPr>
            <p:ph type="body" idx="1"/>
          </p:nvPr>
        </p:nvSpPr>
        <p:spPr/>
        <p:txBody>
          <a:bodyPr/>
          <a:lstStyle/>
          <a:p>
            <a:r>
              <a:rPr lang="en-US" dirty="0"/>
              <a:t>C#</a:t>
            </a:r>
          </a:p>
        </p:txBody>
      </p:sp>
      <p:sp>
        <p:nvSpPr>
          <p:cNvPr id="4" name="Content Placeholder 3"/>
          <p:cNvSpPr>
            <a:spLocks noGrp="1"/>
          </p:cNvSpPr>
          <p:nvPr>
            <p:ph sz="half" idx="2"/>
          </p:nvPr>
        </p:nvSpPr>
        <p:spPr/>
        <p:txBody>
          <a:bodyPr>
            <a:normAutofit/>
          </a:bodyPr>
          <a:lstStyle/>
          <a:p>
            <a:pPr marL="0" indent="0">
              <a:spcBef>
                <a:spcPts val="0"/>
              </a:spcBef>
              <a:buNone/>
            </a:pP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class</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2B91AF"/>
                </a:solidFill>
                <a:latin typeface="Consolas" panose="020B0609020204030204" pitchFamily="49" charset="0"/>
                <a:cs typeface="Consolas" panose="020B0609020204030204" pitchFamily="49" charset="0"/>
              </a:rPr>
              <a:t>StartsWith</a:t>
            </a:r>
            <a:endParaRPr lang="en-US" altLang="en-US" sz="1200" dirty="0">
              <a:solidFill>
                <a:srgbClr val="2B91AF"/>
              </a:solidFill>
              <a:latin typeface="Consolas" panose="020B0609020204030204" pitchFamily="49" charset="0"/>
              <a:cs typeface="Consolas" panose="020B0609020204030204" pitchFamily="49" charset="0"/>
            </a:endParaRP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string</a:t>
            </a:r>
            <a:r>
              <a:rPr lang="en-US" altLang="en-US" sz="1200" dirty="0">
                <a:solidFill>
                  <a:srgbClr val="000000"/>
                </a:solidFill>
                <a:latin typeface="Consolas" panose="020B0609020204030204" pitchFamily="49" charset="0"/>
                <a:cs typeface="Consolas" panose="020B0609020204030204" pitchFamily="49" charset="0"/>
              </a:rPr>
              <a:t> Prefix { </a:t>
            </a:r>
            <a:r>
              <a:rPr lang="en-US" altLang="en-US" sz="1200" dirty="0">
                <a:solidFill>
                  <a:srgbClr val="0000FF"/>
                </a:solidFill>
                <a:latin typeface="Consolas" panose="020B0609020204030204" pitchFamily="49" charset="0"/>
                <a:cs typeface="Consolas" panose="020B0609020204030204" pitchFamily="49" charset="0"/>
              </a:rPr>
              <a:t>get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private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set</a:t>
            </a: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StartsWith</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0000FF"/>
                </a:solidFill>
                <a:latin typeface="Consolas" panose="020B0609020204030204" pitchFamily="49" charset="0"/>
                <a:cs typeface="Consolas" panose="020B0609020204030204" pitchFamily="49" charset="0"/>
              </a:rPr>
              <a:t>string</a:t>
            </a:r>
            <a:r>
              <a:rPr lang="en-US" altLang="en-US" sz="1200" dirty="0">
                <a:solidFill>
                  <a:srgbClr val="000000"/>
                </a:solidFill>
                <a:latin typeface="Consolas" panose="020B0609020204030204" pitchFamily="49" charset="0"/>
                <a:cs typeface="Consolas" panose="020B0609020204030204" pitchFamily="49" charset="0"/>
              </a:rPr>
              <a:t> prefix)</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Prefix = prefix;</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bool</a:t>
            </a:r>
            <a:r>
              <a:rPr lang="en-US" altLang="en-US" sz="1200" dirty="0">
                <a:solidFill>
                  <a:srgbClr val="000000"/>
                </a:solidFill>
                <a:latin typeface="Consolas" panose="020B0609020204030204" pitchFamily="49" charset="0"/>
                <a:cs typeface="Consolas" panose="020B0609020204030204" pitchFamily="49" charset="0"/>
              </a:rPr>
              <a:t> Test(</a:t>
            </a:r>
            <a:r>
              <a:rPr lang="en-US" altLang="en-US" sz="1200" dirty="0">
                <a:solidFill>
                  <a:srgbClr val="0000FF"/>
                </a:solidFill>
                <a:latin typeface="Consolas" panose="020B0609020204030204" pitchFamily="49" charset="0"/>
                <a:cs typeface="Consolas" panose="020B0609020204030204" pitchFamily="49" charset="0"/>
              </a:rPr>
              <a:t>string</a:t>
            </a:r>
            <a:r>
              <a:rPr lang="en-US" altLang="en-US" sz="1200" dirty="0">
                <a:solidFill>
                  <a:srgbClr val="000000"/>
                </a:solidFill>
                <a:latin typeface="Consolas" panose="020B0609020204030204" pitchFamily="49" charset="0"/>
                <a:cs typeface="Consolas" panose="020B0609020204030204" pitchFamily="49" charset="0"/>
              </a:rPr>
              <a:t> sample)</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sample.StartsWith</a:t>
            </a:r>
            <a:r>
              <a:rPr lang="en-US" altLang="en-US" sz="1200" dirty="0">
                <a:solidFill>
                  <a:srgbClr val="000000"/>
                </a:solidFill>
                <a:latin typeface="Consolas" panose="020B0609020204030204" pitchFamily="49" charset="0"/>
                <a:cs typeface="Consolas" panose="020B0609020204030204" pitchFamily="49" charset="0"/>
              </a:rPr>
              <a:t>(Prefix);</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a:t>
            </a:r>
            <a:endParaRPr lang="en-US" altLang="en-US" sz="3200" dirty="0">
              <a:latin typeface="Arial" panose="020B0604020202020204" pitchFamily="34" charset="0"/>
            </a:endParaRPr>
          </a:p>
        </p:txBody>
      </p:sp>
      <p:sp>
        <p:nvSpPr>
          <p:cNvPr id="5" name="Text Placeholder 4"/>
          <p:cNvSpPr>
            <a:spLocks noGrp="1"/>
          </p:cNvSpPr>
          <p:nvPr>
            <p:ph type="body" sz="quarter" idx="3"/>
          </p:nvPr>
        </p:nvSpPr>
        <p:spPr/>
        <p:txBody>
          <a:bodyPr/>
          <a:lstStyle/>
          <a:p>
            <a:r>
              <a:rPr lang="en-US" dirty="0"/>
              <a:t>F#</a:t>
            </a:r>
          </a:p>
        </p:txBody>
      </p:sp>
      <p:sp>
        <p:nvSpPr>
          <p:cNvPr id="6" name="Content Placeholder 5"/>
          <p:cNvSpPr>
            <a:spLocks noGrp="1"/>
          </p:cNvSpPr>
          <p:nvPr>
            <p:ph sz="quarter" idx="4"/>
          </p:nvPr>
        </p:nvSpPr>
        <p:spPr/>
        <p:txBody>
          <a:bodyPr>
            <a:normAutofit/>
          </a:bodyPr>
          <a:lstStyle/>
          <a:p>
            <a:pPr marL="0" indent="0">
              <a:spcBef>
                <a:spcPts val="0"/>
              </a:spcBef>
              <a:buNone/>
            </a:pPr>
            <a:r>
              <a:rPr lang="en-US" altLang="en-US" sz="1200" dirty="0">
                <a:solidFill>
                  <a:srgbClr val="0000FF"/>
                </a:solidFill>
                <a:latin typeface="Consolas" panose="020B0609020204030204" pitchFamily="49" charset="0"/>
                <a:cs typeface="Consolas" panose="020B0609020204030204" pitchFamily="49" charset="0"/>
              </a:rPr>
              <a:t>let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startsWith</a:t>
            </a:r>
            <a:r>
              <a:rPr lang="en-US" altLang="en-US" sz="1200" dirty="0">
                <a:solidFill>
                  <a:srgbClr val="000000"/>
                </a:solidFill>
                <a:latin typeface="Consolas" panose="020B0609020204030204" pitchFamily="49" charset="0"/>
                <a:cs typeface="Consolas" panose="020B0609020204030204" pitchFamily="49" charset="0"/>
              </a:rPr>
              <a:t> prefix (</a:t>
            </a:r>
            <a:r>
              <a:rPr lang="en-US" altLang="en-US" sz="1200" dirty="0" err="1">
                <a:solidFill>
                  <a:srgbClr val="000000"/>
                </a:solidFill>
                <a:latin typeface="Consolas" panose="020B0609020204030204" pitchFamily="49" charset="0"/>
                <a:cs typeface="Consolas" panose="020B0609020204030204" pitchFamily="49" charset="0"/>
              </a:rPr>
              <a:t>str</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a:solidFill>
                  <a:srgbClr val="2B91AF"/>
                </a:solidFill>
                <a:latin typeface="Consolas" panose="020B0609020204030204" pitchFamily="49" charset="0"/>
                <a:cs typeface="Consolas" panose="020B0609020204030204" pitchFamily="49" charset="0"/>
              </a:rPr>
              <a:t>string</a:t>
            </a:r>
            <a:r>
              <a:rPr lang="en-US" altLang="en-US" sz="12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str.StartsWith</a:t>
            </a:r>
            <a:r>
              <a:rPr lang="en-US" altLang="en-US" sz="1200" dirty="0">
                <a:solidFill>
                  <a:srgbClr val="000000"/>
                </a:solidFill>
                <a:latin typeface="Consolas" panose="020B0609020204030204" pitchFamily="49" charset="0"/>
                <a:cs typeface="Consolas" panose="020B0609020204030204" pitchFamily="49" charset="0"/>
              </a:rPr>
              <a:t> prefix</a:t>
            </a:r>
          </a:p>
        </p:txBody>
      </p:sp>
    </p:spTree>
    <p:extLst>
      <p:ext uri="{BB962C8B-B14F-4D97-AF65-F5344CB8AC3E}">
        <p14:creationId xmlns:p14="http://schemas.microsoft.com/office/powerpoint/2010/main" val="239331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 Observation</a:t>
            </a:r>
          </a:p>
        </p:txBody>
      </p:sp>
      <p:sp>
        <p:nvSpPr>
          <p:cNvPr id="4" name="Content Placeholder 3"/>
          <p:cNvSpPr>
            <a:spLocks noGrp="1"/>
          </p:cNvSpPr>
          <p:nvPr>
            <p:ph idx="1"/>
          </p:nvPr>
        </p:nvSpPr>
        <p:spPr/>
        <p:txBody>
          <a:bodyPr anchor="t">
            <a:normAutofit fontScale="85000" lnSpcReduction="10000"/>
          </a:bodyPr>
          <a:lstStyle/>
          <a:p>
            <a:pPr marL="0" indent="0">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ComplexReImAscComparer</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2B91AF"/>
                </a:solidFill>
                <a:latin typeface="Consolas" panose="020B0609020204030204" pitchFamily="49" charset="0"/>
                <a:cs typeface="Consolas" panose="020B0609020204030204" pitchFamily="49" charset="0"/>
              </a:rPr>
              <a:t>IComparer</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&gt; </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int</a:t>
            </a:r>
            <a:r>
              <a:rPr lang="en-US" altLang="en-US" dirty="0">
                <a:solidFill>
                  <a:srgbClr val="000000"/>
                </a:solidFill>
                <a:latin typeface="Consolas" panose="020B0609020204030204" pitchFamily="49" charset="0"/>
                <a:cs typeface="Consolas" panose="020B0609020204030204" pitchFamily="49" charset="0"/>
              </a:rPr>
              <a:t> Compare(</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x, </a:t>
            </a:r>
            <a:r>
              <a:rPr lang="en-US" altLang="en-US" dirty="0">
                <a:solidFill>
                  <a:srgbClr val="2B91AF"/>
                </a:solidFill>
                <a:latin typeface="Consolas" panose="020B0609020204030204" pitchFamily="49" charset="0"/>
                <a:cs typeface="Consolas" panose="020B0609020204030204" pitchFamily="49" charset="0"/>
              </a:rPr>
              <a:t>Complex</a:t>
            </a:r>
            <a:r>
              <a:rPr lang="en-US" altLang="en-US" dirty="0">
                <a:solidFill>
                  <a:srgbClr val="000000"/>
                </a:solidFill>
                <a:latin typeface="Consolas" panose="020B0609020204030204" pitchFamily="49" charset="0"/>
                <a:cs typeface="Consolas" panose="020B0609020204030204" pitchFamily="49" charset="0"/>
              </a:rPr>
              <a:t> y)</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re = </a:t>
            </a:r>
            <a:r>
              <a:rPr lang="en-US" altLang="en-US" dirty="0" err="1">
                <a:solidFill>
                  <a:srgbClr val="2B91AF"/>
                </a:solidFill>
                <a:latin typeface="Consolas" panose="020B0609020204030204" pitchFamily="49" charset="0"/>
                <a:cs typeface="Consolas" panose="020B0609020204030204" pitchFamily="49" charset="0"/>
              </a:rPr>
              <a:t>Math</a:t>
            </a:r>
            <a:r>
              <a:rPr lang="en-US" altLang="en-US" dirty="0" err="1">
                <a:solidFill>
                  <a:srgbClr val="000000"/>
                </a:solidFill>
                <a:latin typeface="Consolas" panose="020B0609020204030204" pitchFamily="49" charset="0"/>
                <a:cs typeface="Consolas" panose="020B0609020204030204" pitchFamily="49" charset="0"/>
              </a:rPr>
              <a:t>.Sign</a:t>
            </a:r>
            <a:r>
              <a:rPr lang="en-US" altLang="en-US" dirty="0">
                <a:solidFill>
                  <a:srgbClr val="000000"/>
                </a:solidFill>
                <a:latin typeface="Consolas" panose="020B0609020204030204" pitchFamily="49" charset="0"/>
                <a:cs typeface="Consolas" panose="020B0609020204030204" pitchFamily="49" charset="0"/>
              </a:rPr>
              <a:t>(</a:t>
            </a:r>
            <a:r>
              <a:rPr lang="en-US" altLang="en-US" dirty="0" err="1">
                <a:solidFill>
                  <a:srgbClr val="000000"/>
                </a:solidFill>
                <a:latin typeface="Consolas" panose="020B0609020204030204" pitchFamily="49" charset="0"/>
                <a:cs typeface="Consolas" panose="020B0609020204030204" pitchFamily="49" charset="0"/>
              </a:rPr>
              <a:t>x.Re</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y.Re</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re != 0 ? re : </a:t>
            </a:r>
            <a:r>
              <a:rPr lang="en-US" altLang="en-US" dirty="0" err="1">
                <a:solidFill>
                  <a:srgbClr val="2B91AF"/>
                </a:solidFill>
                <a:latin typeface="Consolas" panose="020B0609020204030204" pitchFamily="49" charset="0"/>
                <a:cs typeface="Consolas" panose="020B0609020204030204" pitchFamily="49" charset="0"/>
              </a:rPr>
              <a:t>Math</a:t>
            </a:r>
            <a:r>
              <a:rPr lang="en-US" altLang="en-US" dirty="0" err="1">
                <a:solidFill>
                  <a:srgbClr val="000000"/>
                </a:solidFill>
                <a:latin typeface="Consolas" panose="020B0609020204030204" pitchFamily="49" charset="0"/>
                <a:cs typeface="Consolas" panose="020B0609020204030204" pitchFamily="49" charset="0"/>
              </a:rPr>
              <a:t>.Sign</a:t>
            </a:r>
            <a:r>
              <a:rPr lang="en-US" altLang="en-US" dirty="0">
                <a:solidFill>
                  <a:srgbClr val="000000"/>
                </a:solidFill>
                <a:latin typeface="Consolas" panose="020B0609020204030204" pitchFamily="49" charset="0"/>
                <a:cs typeface="Consolas" panose="020B0609020204030204" pitchFamily="49" charset="0"/>
              </a:rPr>
              <a:t>(</a:t>
            </a:r>
            <a:r>
              <a:rPr lang="en-US" altLang="en-US" dirty="0" err="1">
                <a:solidFill>
                  <a:srgbClr val="000000"/>
                </a:solidFill>
                <a:latin typeface="Consolas" panose="020B0609020204030204" pitchFamily="49" charset="0"/>
                <a:cs typeface="Consolas" panose="020B0609020204030204" pitchFamily="49" charset="0"/>
              </a:rPr>
              <a:t>x.Im</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y.Im</a:t>
            </a: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p>
          <a:p>
            <a:pPr marL="0" indent="0">
              <a:buNone/>
            </a:pPr>
            <a:r>
              <a:rPr lang="en-US" altLang="en-US" dirty="0">
                <a:solidFill>
                  <a:srgbClr val="000000"/>
                </a:solidFill>
                <a:latin typeface="Consolas" panose="020B0609020204030204" pitchFamily="49" charset="0"/>
                <a:cs typeface="Consolas" panose="020B0609020204030204" pitchFamily="49" charset="0"/>
              </a:rPr>
              <a:t>}</a:t>
            </a:r>
          </a:p>
          <a:p>
            <a:pPr marL="0" indent="0">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4"/>
          <p:cNvSpPr>
            <a:spLocks noGrp="1"/>
          </p:cNvSpPr>
          <p:nvPr>
            <p:ph type="body" sz="quarter" idx="13"/>
          </p:nvPr>
        </p:nvSpPr>
        <p:spPr/>
        <p:txBody>
          <a:bodyPr/>
          <a:lstStyle/>
          <a:p>
            <a:r>
              <a:rPr lang="en-US" dirty="0"/>
              <a:t>C#</a:t>
            </a:r>
          </a:p>
        </p:txBody>
      </p:sp>
      <p:sp>
        <p:nvSpPr>
          <p:cNvPr id="2" name="Rectangle: Folded Corner 1"/>
          <p:cNvSpPr/>
          <p:nvPr/>
        </p:nvSpPr>
        <p:spPr>
          <a:xfrm rot="20585073">
            <a:off x="9039533" y="5546901"/>
            <a:ext cx="2548124" cy="83820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Print" panose="02000600000000000000" pitchFamily="2" charset="0"/>
              </a:rPr>
              <a:t>Just a function</a:t>
            </a:r>
          </a:p>
        </p:txBody>
      </p:sp>
      <p:cxnSp>
        <p:nvCxnSpPr>
          <p:cNvPr id="6" name="Connector: Curved 5"/>
          <p:cNvCxnSpPr>
            <a:stCxn id="2" idx="3"/>
          </p:cNvCxnSpPr>
          <p:nvPr/>
        </p:nvCxnSpPr>
        <p:spPr>
          <a:xfrm flipH="1" flipV="1">
            <a:off x="9220200" y="3200400"/>
            <a:ext cx="2312335" cy="2394900"/>
          </a:xfrm>
          <a:prstGeom prst="curvedConnector4">
            <a:avLst>
              <a:gd name="adj1" fmla="val -9886"/>
              <a:gd name="adj2" fmla="val 99930"/>
            </a:avLst>
          </a:prstGeom>
          <a:ln w="381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204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 Observation</a:t>
            </a:r>
          </a:p>
        </p:txBody>
      </p:sp>
      <p:sp>
        <p:nvSpPr>
          <p:cNvPr id="4" name="Content Placeholder 3"/>
          <p:cNvSpPr>
            <a:spLocks noGrp="1"/>
          </p:cNvSpPr>
          <p:nvPr>
            <p:ph idx="1"/>
          </p:nvPr>
        </p:nvSpPr>
        <p:spPr/>
        <p:txBody>
          <a:bodyPr anchor="t">
            <a:normAutofit fontScale="62500" lnSpcReduction="20000"/>
          </a:bodyPr>
          <a:lstStyle/>
          <a:p>
            <a:pPr marL="0" indent="0">
              <a:lnSpc>
                <a:spcPct val="120000"/>
              </a:lnSpc>
              <a:spcBef>
                <a:spcPts val="0"/>
              </a:spcBef>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StartsWith</a:t>
            </a:r>
            <a:endParaRPr lang="en-US" altLang="en-US"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Prefix { </a:t>
            </a:r>
            <a:r>
              <a:rPr lang="en-US" altLang="en-US" dirty="0">
                <a:solidFill>
                  <a:srgbClr val="0000FF"/>
                </a:solidFill>
                <a:latin typeface="Consolas" panose="020B0609020204030204" pitchFamily="49" charset="0"/>
                <a:cs typeface="Consolas" panose="020B0609020204030204" pitchFamily="49" charset="0"/>
              </a:rPr>
              <a:t>get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private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set</a:t>
            </a: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StartsWith</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prefix)</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Prefix = prefix;</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bool</a:t>
            </a:r>
            <a:r>
              <a:rPr lang="en-US" altLang="en-US" dirty="0">
                <a:solidFill>
                  <a:srgbClr val="000000"/>
                </a:solidFill>
                <a:latin typeface="Consolas" panose="020B0609020204030204" pitchFamily="49" charset="0"/>
                <a:cs typeface="Consolas" panose="020B0609020204030204" pitchFamily="49" charset="0"/>
              </a:rPr>
              <a:t> Test(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sample)</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sample.StartsWith</a:t>
            </a:r>
            <a:r>
              <a:rPr lang="en-US" altLang="en-US" dirty="0">
                <a:solidFill>
                  <a:srgbClr val="000000"/>
                </a:solidFill>
                <a:latin typeface="Consolas" panose="020B0609020204030204" pitchFamily="49" charset="0"/>
                <a:cs typeface="Consolas" panose="020B0609020204030204" pitchFamily="49" charset="0"/>
              </a:rPr>
              <a:t>(Prefix);</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10" name="Text Placeholder 9"/>
          <p:cNvSpPr>
            <a:spLocks noGrp="1"/>
          </p:cNvSpPr>
          <p:nvPr>
            <p:ph type="body" sz="quarter" idx="13"/>
          </p:nvPr>
        </p:nvSpPr>
        <p:spPr/>
        <p:txBody>
          <a:bodyPr/>
          <a:lstStyle/>
          <a:p>
            <a:r>
              <a:rPr lang="en-US" dirty="0"/>
              <a:t>C#</a:t>
            </a:r>
          </a:p>
        </p:txBody>
      </p:sp>
      <p:cxnSp>
        <p:nvCxnSpPr>
          <p:cNvPr id="6" name="Connector: Curved 5"/>
          <p:cNvCxnSpPr>
            <a:stCxn id="5" idx="3"/>
          </p:cNvCxnSpPr>
          <p:nvPr/>
        </p:nvCxnSpPr>
        <p:spPr>
          <a:xfrm flipH="1" flipV="1">
            <a:off x="5791200" y="4572000"/>
            <a:ext cx="2407422" cy="1023300"/>
          </a:xfrm>
          <a:prstGeom prst="curvedConnector3">
            <a:avLst>
              <a:gd name="adj1" fmla="val -11785"/>
            </a:avLst>
          </a:prstGeom>
          <a:ln w="381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Curved 7"/>
          <p:cNvCxnSpPr>
            <a:stCxn id="7" idx="0"/>
          </p:cNvCxnSpPr>
          <p:nvPr/>
        </p:nvCxnSpPr>
        <p:spPr>
          <a:xfrm rot="16200000" flipV="1">
            <a:off x="8198808" y="2164392"/>
            <a:ext cx="1037162" cy="2804377"/>
          </a:xfrm>
          <a:prstGeom prst="curvedConnector2">
            <a:avLst/>
          </a:prstGeom>
          <a:ln w="381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Folded Corner 6"/>
          <p:cNvSpPr/>
          <p:nvPr/>
        </p:nvSpPr>
        <p:spPr>
          <a:xfrm rot="20585073">
            <a:off x="8967456" y="4067030"/>
            <a:ext cx="2548124" cy="83820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Print" panose="02000600000000000000" pitchFamily="2" charset="0"/>
              </a:rPr>
              <a:t>A little state</a:t>
            </a:r>
          </a:p>
        </p:txBody>
      </p:sp>
      <p:sp>
        <p:nvSpPr>
          <p:cNvPr id="5" name="Rectangle: Folded Corner 4"/>
          <p:cNvSpPr/>
          <p:nvPr/>
        </p:nvSpPr>
        <p:spPr>
          <a:xfrm rot="20585073">
            <a:off x="5705620" y="5546901"/>
            <a:ext cx="2548124" cy="838200"/>
          </a:xfrm>
          <a:prstGeom prst="foldedCorner">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Segoe Print" panose="02000600000000000000" pitchFamily="2" charset="0"/>
              </a:rPr>
              <a:t>Just a function</a:t>
            </a:r>
          </a:p>
        </p:txBody>
      </p:sp>
    </p:spTree>
    <p:extLst>
      <p:ext uri="{BB962C8B-B14F-4D97-AF65-F5344CB8AC3E}">
        <p14:creationId xmlns:p14="http://schemas.microsoft.com/office/powerpoint/2010/main" val="1912680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a:t>If you have a class with two methods, and one of them is the constructor, you have </a:t>
            </a:r>
            <a:br>
              <a:rPr lang="en-US" dirty="0"/>
            </a:br>
            <a:r>
              <a:rPr lang="en-US" b="1" dirty="0"/>
              <a:t>a function</a:t>
            </a:r>
            <a:r>
              <a:rPr lang="en-US" dirty="0"/>
              <a:t>.</a:t>
            </a:r>
          </a:p>
        </p:txBody>
      </p:sp>
      <p:sp>
        <p:nvSpPr>
          <p:cNvPr id="11" name="Text Placeholder 10"/>
          <p:cNvSpPr>
            <a:spLocks noGrp="1"/>
          </p:cNvSpPr>
          <p:nvPr>
            <p:ph type="body" sz="half" idx="13"/>
          </p:nvPr>
        </p:nvSpPr>
        <p:spPr/>
        <p:txBody>
          <a:bodyPr/>
          <a:lstStyle/>
          <a:p>
            <a:r>
              <a:rPr lang="en-US" dirty="0"/>
              <a:t>— @</a:t>
            </a:r>
            <a:r>
              <a:rPr lang="en-US" dirty="0" err="1"/>
              <a:t>JackDied</a:t>
            </a:r>
            <a:r>
              <a:rPr lang="en-US" dirty="0"/>
              <a:t>              via @</a:t>
            </a:r>
            <a:r>
              <a:rPr lang="en-US" dirty="0" err="1"/>
              <a:t>ReidNEvans</a:t>
            </a:r>
            <a:endParaRPr lang="en-US" dirty="0"/>
          </a:p>
        </p:txBody>
      </p:sp>
      <p:sp>
        <p:nvSpPr>
          <p:cNvPr id="17" name="Text Placeholder 16"/>
          <p:cNvSpPr>
            <a:spLocks noGrp="1"/>
          </p:cNvSpPr>
          <p:nvPr>
            <p:ph type="body" sz="half" idx="2"/>
          </p:nvPr>
        </p:nvSpPr>
        <p:spPr/>
        <p:txBody>
          <a:bodyPr/>
          <a:lstStyle/>
          <a:p>
            <a:r>
              <a:rPr lang="en-US" i="1" dirty="0"/>
              <a:t>emphasis mine</a:t>
            </a:r>
          </a:p>
        </p:txBody>
      </p:sp>
      <p:pic>
        <p:nvPicPr>
          <p:cNvPr id="15362" name="Picture 2" descr="Jack Diederi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00000">
            <a:off x="3438428" y="4333972"/>
            <a:ext cx="762000" cy="76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5364" name="Picture 4" descr="Reid Ev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00000">
            <a:off x="7320358" y="4303340"/>
            <a:ext cx="712656" cy="7126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548640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Template Method</a:t>
            </a:r>
          </a:p>
        </p:txBody>
      </p:sp>
      <p:grpSp>
        <p:nvGrpSpPr>
          <p:cNvPr id="5" name="Group 4"/>
          <p:cNvGrpSpPr/>
          <p:nvPr/>
        </p:nvGrpSpPr>
        <p:grpSpPr>
          <a:xfrm>
            <a:off x="4724400" y="2590800"/>
            <a:ext cx="2743200" cy="1524000"/>
            <a:chOff x="2438400" y="2514600"/>
            <a:chExt cx="2743200" cy="1524000"/>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i="1" dirty="0" err="1"/>
                <a:t>AbstractClass</a:t>
              </a:r>
              <a:endParaRPr lang="en-US" b="1" i="1" dirty="0"/>
            </a:p>
          </p:txBody>
        </p:sp>
        <p:sp>
          <p:nvSpPr>
            <p:cNvPr id="4" name="Rectangle 3"/>
            <p:cNvSpPr/>
            <p:nvPr/>
          </p:nvSpPr>
          <p:spPr>
            <a:xfrm>
              <a:off x="2438400" y="2971799"/>
              <a:ext cx="2743200" cy="10668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TemplateMethod</a:t>
              </a:r>
              <a:r>
                <a:rPr lang="en-US" dirty="0"/>
                <a:t>()</a:t>
              </a:r>
            </a:p>
            <a:p>
              <a:r>
                <a:rPr lang="en-US" dirty="0"/>
                <a:t>+</a:t>
              </a:r>
              <a:r>
                <a:rPr lang="en-US" i="1" dirty="0"/>
                <a:t>PrimitiveOperation1()</a:t>
              </a:r>
            </a:p>
            <a:p>
              <a:r>
                <a:rPr lang="en-US" dirty="0"/>
                <a:t>+</a:t>
              </a:r>
              <a:r>
                <a:rPr lang="en-US" i="1" dirty="0"/>
                <a:t>PrimitiveOperation2()</a:t>
              </a:r>
            </a:p>
          </p:txBody>
        </p:sp>
      </p:grpSp>
      <p:grpSp>
        <p:nvGrpSpPr>
          <p:cNvPr id="13" name="Group 12"/>
          <p:cNvGrpSpPr/>
          <p:nvPr/>
        </p:nvGrpSpPr>
        <p:grpSpPr>
          <a:xfrm>
            <a:off x="6324600" y="5181600"/>
            <a:ext cx="2743200" cy="1219200"/>
            <a:chOff x="2438400" y="2514600"/>
            <a:chExt cx="2743200" cy="1219200"/>
          </a:xfrm>
        </p:grpSpPr>
        <p:sp>
          <p:nvSpPr>
            <p:cNvPr id="14" name="Rectangle 13"/>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ConcreteClassB</a:t>
              </a:r>
              <a:endParaRPr lang="en-US" b="1" dirty="0"/>
            </a:p>
          </p:txBody>
        </p:sp>
        <p:sp>
          <p:nvSpPr>
            <p:cNvPr id="15" name="Rectangle 14"/>
            <p:cNvSpPr/>
            <p:nvPr/>
          </p:nvSpPr>
          <p:spPr>
            <a:xfrm>
              <a:off x="2438400" y="29718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+PrimitiveOperation1()</a:t>
              </a:r>
            </a:p>
            <a:p>
              <a:r>
                <a:rPr lang="en-US" dirty="0"/>
                <a:t>+PrimitiveOperation2()</a:t>
              </a:r>
            </a:p>
          </p:txBody>
        </p:sp>
      </p:grpSp>
      <p:grpSp>
        <p:nvGrpSpPr>
          <p:cNvPr id="16" name="Group 15"/>
          <p:cNvGrpSpPr/>
          <p:nvPr/>
        </p:nvGrpSpPr>
        <p:grpSpPr>
          <a:xfrm>
            <a:off x="3124200" y="5181600"/>
            <a:ext cx="2743200" cy="1219200"/>
            <a:chOff x="2438400" y="2514600"/>
            <a:chExt cx="2743200" cy="1219200"/>
          </a:xfrm>
        </p:grpSpPr>
        <p:sp>
          <p:nvSpPr>
            <p:cNvPr id="17" name="Rectangle 16"/>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ConcreteClassA</a:t>
              </a:r>
              <a:endParaRPr lang="en-US" b="1" dirty="0"/>
            </a:p>
          </p:txBody>
        </p:sp>
        <p:sp>
          <p:nvSpPr>
            <p:cNvPr id="18" name="Rectangle 17"/>
            <p:cNvSpPr/>
            <p:nvPr/>
          </p:nvSpPr>
          <p:spPr>
            <a:xfrm>
              <a:off x="2438400" y="29718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+PrimitiveOperation1()</a:t>
              </a:r>
            </a:p>
            <a:p>
              <a:r>
                <a:rPr lang="en-US" dirty="0"/>
                <a:t>+PrimitiveOperation2()</a:t>
              </a:r>
            </a:p>
          </p:txBody>
        </p:sp>
      </p:grpSp>
      <p:cxnSp>
        <p:nvCxnSpPr>
          <p:cNvPr id="20" name="Connector: Elbow 19"/>
          <p:cNvCxnSpPr>
            <a:stCxn id="14" idx="0"/>
            <a:endCxn id="4" idx="2"/>
          </p:cNvCxnSpPr>
          <p:nvPr/>
        </p:nvCxnSpPr>
        <p:spPr>
          <a:xfrm rot="16200000" flipV="1">
            <a:off x="6362700" y="3848100"/>
            <a:ext cx="1066800" cy="1600200"/>
          </a:xfrm>
          <a:prstGeom prst="bentConnector3">
            <a:avLst>
              <a:gd name="adj1" fmla="val 50000"/>
            </a:avLst>
          </a:prstGeom>
          <a:ln w="571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19"/>
          <p:cNvCxnSpPr>
            <a:stCxn id="17" idx="0"/>
            <a:endCxn id="4" idx="2"/>
          </p:cNvCxnSpPr>
          <p:nvPr/>
        </p:nvCxnSpPr>
        <p:spPr>
          <a:xfrm rot="5400000" flipH="1" flipV="1">
            <a:off x="4762500" y="3848100"/>
            <a:ext cx="1066800" cy="1600200"/>
          </a:xfrm>
          <a:prstGeom prst="bentConnector3">
            <a:avLst>
              <a:gd name="adj1" fmla="val 50000"/>
            </a:avLst>
          </a:prstGeom>
          <a:ln w="571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2" idx="3"/>
          </p:cNvCxnSpPr>
          <p:nvPr/>
        </p:nvCxnSpPr>
        <p:spPr>
          <a:xfrm flipH="1" flipV="1">
            <a:off x="7010400" y="3276600"/>
            <a:ext cx="3212641" cy="25180"/>
          </a:xfrm>
          <a:prstGeom prst="line">
            <a:avLst/>
          </a:prstGeom>
          <a:ln w="57150" cap="flat">
            <a:solidFill>
              <a:schemeClr val="tx1"/>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2" name="Rectangle: Folded Corner 41"/>
          <p:cNvSpPr/>
          <p:nvPr/>
        </p:nvSpPr>
        <p:spPr>
          <a:xfrm rot="15300000">
            <a:off x="9546868" y="2870129"/>
            <a:ext cx="1824583" cy="2625714"/>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lIns="91440" tIns="182880" bIns="182880" rtlCol="0" anchor="ctr"/>
          <a:lstStyle/>
          <a:p>
            <a:r>
              <a:rPr lang="en-US" sz="1600" dirty="0">
                <a:solidFill>
                  <a:schemeClr val="tx1"/>
                </a:solidFill>
              </a:rPr>
              <a:t>…</a:t>
            </a:r>
          </a:p>
          <a:p>
            <a:r>
              <a:rPr lang="en-US" sz="1600" dirty="0">
                <a:solidFill>
                  <a:schemeClr val="tx1"/>
                </a:solidFill>
              </a:rPr>
              <a:t>PrimitiveOperation1()</a:t>
            </a:r>
          </a:p>
          <a:p>
            <a:r>
              <a:rPr lang="en-US" sz="1600" dirty="0">
                <a:solidFill>
                  <a:schemeClr val="tx1"/>
                </a:solidFill>
              </a:rPr>
              <a:t>…</a:t>
            </a:r>
          </a:p>
          <a:p>
            <a:r>
              <a:rPr lang="en-US" sz="1600" dirty="0">
                <a:solidFill>
                  <a:schemeClr val="tx1"/>
                </a:solidFill>
              </a:rPr>
              <a:t>PrimitiveOperation2()</a:t>
            </a:r>
          </a:p>
          <a:p>
            <a:r>
              <a:rPr lang="en-US" sz="1600" dirty="0">
                <a:solidFill>
                  <a:schemeClr val="tx1"/>
                </a:solidFill>
              </a:rPr>
              <a:t>…</a:t>
            </a:r>
          </a:p>
        </p:txBody>
      </p:sp>
    </p:spTree>
    <p:extLst>
      <p:ext uri="{BB962C8B-B14F-4D97-AF65-F5344CB8AC3E}">
        <p14:creationId xmlns:p14="http://schemas.microsoft.com/office/powerpoint/2010/main" val="1242061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Template Method</a:t>
            </a:r>
          </a:p>
        </p:txBody>
      </p:sp>
      <p:grpSp>
        <p:nvGrpSpPr>
          <p:cNvPr id="6" name="Group 5"/>
          <p:cNvGrpSpPr/>
          <p:nvPr/>
        </p:nvGrpSpPr>
        <p:grpSpPr>
          <a:xfrm>
            <a:off x="2743200" y="3581400"/>
            <a:ext cx="6705600" cy="2103436"/>
            <a:chOff x="3657600" y="3733800"/>
            <a:chExt cx="6705600" cy="2103436"/>
          </a:xfrm>
        </p:grpSpPr>
        <p:sp>
          <p:nvSpPr>
            <p:cNvPr id="17" name="Rectangle 16"/>
            <p:cNvSpPr/>
            <p:nvPr/>
          </p:nvSpPr>
          <p:spPr>
            <a:xfrm>
              <a:off x="3657600" y="3733800"/>
              <a:ext cx="67056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Product</a:t>
              </a:r>
            </a:p>
          </p:txBody>
        </p:sp>
        <p:sp>
          <p:nvSpPr>
            <p:cNvPr id="18" name="Rectangle 17"/>
            <p:cNvSpPr/>
            <p:nvPr/>
          </p:nvSpPr>
          <p:spPr>
            <a:xfrm>
              <a:off x="3657600" y="4191000"/>
              <a:ext cx="6705600" cy="106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+Name: string</a:t>
              </a:r>
            </a:p>
            <a:p>
              <a:r>
                <a:rPr lang="en-US" dirty="0"/>
                <a:t>+Category: string</a:t>
              </a:r>
            </a:p>
            <a:p>
              <a:r>
                <a:rPr lang="en-US" dirty="0"/>
                <a:t>+Price: decimal</a:t>
              </a:r>
            </a:p>
          </p:txBody>
        </p:sp>
        <p:sp>
          <p:nvSpPr>
            <p:cNvPr id="19" name="Rectangle 18"/>
            <p:cNvSpPr/>
            <p:nvPr/>
          </p:nvSpPr>
          <p:spPr>
            <a:xfrm>
              <a:off x="3657600" y="5257799"/>
              <a:ext cx="6705600" cy="5794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u="sng" dirty="0"/>
                <a:t>create</a:t>
              </a:r>
              <a:r>
                <a:rPr lang="en-US" dirty="0"/>
                <a:t>(name: string, category: string, price: decimal): Product</a:t>
              </a:r>
            </a:p>
          </p:txBody>
        </p:sp>
      </p:grpSp>
    </p:spTree>
    <p:extLst>
      <p:ext uri="{BB962C8B-B14F-4D97-AF65-F5344CB8AC3E}">
        <p14:creationId xmlns:p14="http://schemas.microsoft.com/office/powerpoint/2010/main" val="1088024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Template Method</a:t>
            </a:r>
          </a:p>
        </p:txBody>
      </p:sp>
      <p:grpSp>
        <p:nvGrpSpPr>
          <p:cNvPr id="5" name="Group 4"/>
          <p:cNvGrpSpPr/>
          <p:nvPr/>
        </p:nvGrpSpPr>
        <p:grpSpPr>
          <a:xfrm>
            <a:off x="1524000" y="2362200"/>
            <a:ext cx="5410200" cy="1858964"/>
            <a:chOff x="2438400" y="2514600"/>
            <a:chExt cx="2743200" cy="1858964"/>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i="1" dirty="0" err="1"/>
                <a:t>TaxCalculator</a:t>
              </a:r>
              <a:endParaRPr lang="en-US" b="1" i="1" dirty="0"/>
            </a:p>
          </p:txBody>
        </p:sp>
        <p:sp>
          <p:nvSpPr>
            <p:cNvPr id="4" name="Rectangle 3"/>
            <p:cNvSpPr/>
            <p:nvPr/>
          </p:nvSpPr>
          <p:spPr>
            <a:xfrm>
              <a:off x="2438400" y="2971800"/>
              <a:ext cx="2743200" cy="14017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CalculateTax</a:t>
              </a:r>
              <a:r>
                <a:rPr lang="en-US" dirty="0"/>
                <a:t>(items: List&lt;Product&gt;): decimal</a:t>
              </a:r>
            </a:p>
            <a:p>
              <a:r>
                <a:rPr lang="en-US" dirty="0"/>
                <a:t>+</a:t>
              </a:r>
              <a:r>
                <a:rPr lang="en-US" i="1" dirty="0" err="1"/>
                <a:t>CalculateFederalTax</a:t>
              </a:r>
              <a:r>
                <a:rPr lang="en-US" i="1" dirty="0"/>
                <a:t>(items: List&lt;Product&gt;): decimal</a:t>
              </a:r>
            </a:p>
            <a:p>
              <a:r>
                <a:rPr lang="en-US" dirty="0"/>
                <a:t>+</a:t>
              </a:r>
              <a:r>
                <a:rPr lang="en-US" i="1" dirty="0" err="1"/>
                <a:t>CalculateStateTax</a:t>
              </a:r>
              <a:r>
                <a:rPr lang="en-US" i="1" dirty="0"/>
                <a:t>(items: List&lt;Product&gt;): decimal</a:t>
              </a:r>
            </a:p>
            <a:p>
              <a:r>
                <a:rPr lang="en-US" dirty="0"/>
                <a:t>+</a:t>
              </a:r>
              <a:r>
                <a:rPr lang="en-US" i="1" dirty="0" err="1"/>
                <a:t>CalculateLocalTax</a:t>
              </a:r>
              <a:r>
                <a:rPr lang="en-US" i="1" dirty="0"/>
                <a:t>(items: List&lt;Product&gt;): decimal</a:t>
              </a:r>
            </a:p>
          </p:txBody>
        </p:sp>
      </p:grpSp>
      <p:grpSp>
        <p:nvGrpSpPr>
          <p:cNvPr id="13" name="Group 12"/>
          <p:cNvGrpSpPr/>
          <p:nvPr/>
        </p:nvGrpSpPr>
        <p:grpSpPr>
          <a:xfrm>
            <a:off x="6553200" y="5105400"/>
            <a:ext cx="4749928" cy="1524000"/>
            <a:chOff x="2438400" y="2514600"/>
            <a:chExt cx="2743200" cy="1524000"/>
          </a:xfrm>
        </p:grpSpPr>
        <p:sp>
          <p:nvSpPr>
            <p:cNvPr id="14" name="Rectangle 13"/>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BristolTaxCalculator</a:t>
              </a:r>
              <a:endParaRPr lang="en-US" b="1" dirty="0"/>
            </a:p>
          </p:txBody>
        </p:sp>
        <p:sp>
          <p:nvSpPr>
            <p:cNvPr id="15" name="Rectangle 14"/>
            <p:cNvSpPr/>
            <p:nvPr/>
          </p:nvSpPr>
          <p:spPr>
            <a:xfrm>
              <a:off x="2438400" y="2971800"/>
              <a:ext cx="2743200" cy="106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CalculateFederalTax</a:t>
              </a:r>
              <a:r>
                <a:rPr lang="en-US" dirty="0"/>
                <a:t>(items: List&lt;Product&gt;)</a:t>
              </a:r>
            </a:p>
            <a:p>
              <a:r>
                <a:rPr lang="en-US" dirty="0"/>
                <a:t>+</a:t>
              </a:r>
              <a:r>
                <a:rPr lang="en-US" dirty="0" err="1"/>
                <a:t>CalculateStateTax</a:t>
              </a:r>
              <a:r>
                <a:rPr lang="en-US" dirty="0"/>
                <a:t>(items: List&lt;Product&gt;)</a:t>
              </a:r>
            </a:p>
            <a:p>
              <a:r>
                <a:rPr lang="en-US" dirty="0"/>
                <a:t>+</a:t>
              </a:r>
              <a:r>
                <a:rPr lang="en-US" dirty="0" err="1"/>
                <a:t>CalculateLocalTax</a:t>
              </a:r>
              <a:r>
                <a:rPr lang="en-US" dirty="0"/>
                <a:t>(items: List&lt;Product&gt;)</a:t>
              </a:r>
            </a:p>
          </p:txBody>
        </p:sp>
      </p:grpSp>
      <p:grpSp>
        <p:nvGrpSpPr>
          <p:cNvPr id="16" name="Group 15"/>
          <p:cNvGrpSpPr/>
          <p:nvPr/>
        </p:nvGrpSpPr>
        <p:grpSpPr>
          <a:xfrm>
            <a:off x="888872" y="5105400"/>
            <a:ext cx="4749928" cy="1524000"/>
            <a:chOff x="2438400" y="2514600"/>
            <a:chExt cx="2743200" cy="1524000"/>
          </a:xfrm>
        </p:grpSpPr>
        <p:sp>
          <p:nvSpPr>
            <p:cNvPr id="17" name="Rectangle 16"/>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AgnorTaxCalculator</a:t>
              </a:r>
              <a:endParaRPr lang="en-US" b="1" dirty="0"/>
            </a:p>
          </p:txBody>
        </p:sp>
        <p:sp>
          <p:nvSpPr>
            <p:cNvPr id="18" name="Rectangle 17"/>
            <p:cNvSpPr/>
            <p:nvPr/>
          </p:nvSpPr>
          <p:spPr>
            <a:xfrm>
              <a:off x="2438400" y="2971800"/>
              <a:ext cx="2743200" cy="106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CalculateFederalTax</a:t>
              </a:r>
              <a:r>
                <a:rPr lang="en-US" dirty="0"/>
                <a:t>(items: List&lt;Product&gt;)</a:t>
              </a:r>
            </a:p>
            <a:p>
              <a:r>
                <a:rPr lang="en-US" dirty="0"/>
                <a:t>+</a:t>
              </a:r>
              <a:r>
                <a:rPr lang="en-US" dirty="0" err="1"/>
                <a:t>CalculateStateTax</a:t>
              </a:r>
              <a:r>
                <a:rPr lang="en-US" dirty="0"/>
                <a:t>(items: List&lt;Product&gt;)</a:t>
              </a:r>
            </a:p>
            <a:p>
              <a:r>
                <a:rPr lang="en-US" dirty="0"/>
                <a:t>+</a:t>
              </a:r>
              <a:r>
                <a:rPr lang="en-US" dirty="0" err="1"/>
                <a:t>CalculateLocalTax</a:t>
              </a:r>
              <a:r>
                <a:rPr lang="en-US" dirty="0"/>
                <a:t>(items: List&lt;Product&gt;)</a:t>
              </a:r>
            </a:p>
          </p:txBody>
        </p:sp>
      </p:grpSp>
      <p:cxnSp>
        <p:nvCxnSpPr>
          <p:cNvPr id="20" name="Connector: Elbow 19"/>
          <p:cNvCxnSpPr>
            <a:stCxn id="14" idx="0"/>
            <a:endCxn id="4" idx="2"/>
          </p:cNvCxnSpPr>
          <p:nvPr/>
        </p:nvCxnSpPr>
        <p:spPr>
          <a:xfrm rot="16200000" flipV="1">
            <a:off x="6136514" y="2313750"/>
            <a:ext cx="884236" cy="4699064"/>
          </a:xfrm>
          <a:prstGeom prst="bentConnector3">
            <a:avLst>
              <a:gd name="adj1" fmla="val 50000"/>
            </a:avLst>
          </a:prstGeom>
          <a:ln w="571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19"/>
          <p:cNvCxnSpPr>
            <a:stCxn id="17" idx="0"/>
            <a:endCxn id="4" idx="2"/>
          </p:cNvCxnSpPr>
          <p:nvPr/>
        </p:nvCxnSpPr>
        <p:spPr>
          <a:xfrm rot="5400000" flipH="1" flipV="1">
            <a:off x="3304350" y="4180650"/>
            <a:ext cx="884236" cy="965264"/>
          </a:xfrm>
          <a:prstGeom prst="bentConnector3">
            <a:avLst>
              <a:gd name="adj1" fmla="val 50000"/>
            </a:avLst>
          </a:prstGeom>
          <a:ln w="571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5" idx="0"/>
          </p:cNvCxnSpPr>
          <p:nvPr/>
        </p:nvCxnSpPr>
        <p:spPr>
          <a:xfrm flipH="1" flipV="1">
            <a:off x="6324600" y="3124200"/>
            <a:ext cx="2014490" cy="378528"/>
          </a:xfrm>
          <a:prstGeom prst="line">
            <a:avLst/>
          </a:prstGeom>
          <a:ln w="57150" cap="flat">
            <a:solidFill>
              <a:schemeClr val="tx1"/>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5" name="Rectangle: Folded Corner 44"/>
          <p:cNvSpPr/>
          <p:nvPr/>
        </p:nvSpPr>
        <p:spPr>
          <a:xfrm rot="16813364">
            <a:off x="9302980" y="2181498"/>
            <a:ext cx="1233843" cy="3212622"/>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lIns="91440" tIns="182880" bIns="182880" rtlCol="0" anchor="ctr"/>
          <a:lstStyle/>
          <a:p>
            <a:r>
              <a:rPr lang="en-US" sz="1600" dirty="0" err="1">
                <a:solidFill>
                  <a:schemeClr val="tx1"/>
                </a:solidFill>
              </a:rPr>
              <a:t>CalculateFederalTax</a:t>
            </a:r>
            <a:r>
              <a:rPr lang="en-US" sz="1600" dirty="0">
                <a:solidFill>
                  <a:schemeClr val="tx1"/>
                </a:solidFill>
              </a:rPr>
              <a:t>(items) </a:t>
            </a:r>
          </a:p>
          <a:p>
            <a:r>
              <a:rPr lang="en-US" sz="1600" dirty="0" err="1">
                <a:solidFill>
                  <a:schemeClr val="tx1"/>
                </a:solidFill>
              </a:rPr>
              <a:t>CalculateStateTax</a:t>
            </a:r>
            <a:r>
              <a:rPr lang="en-US" sz="1600" dirty="0">
                <a:solidFill>
                  <a:schemeClr val="tx1"/>
                </a:solidFill>
              </a:rPr>
              <a:t>(items)</a:t>
            </a:r>
          </a:p>
          <a:p>
            <a:r>
              <a:rPr lang="en-US" sz="1600" dirty="0" err="1">
                <a:solidFill>
                  <a:schemeClr val="tx1"/>
                </a:solidFill>
              </a:rPr>
              <a:t>CalculateLocalTax</a:t>
            </a:r>
            <a:r>
              <a:rPr lang="en-US" sz="1600" dirty="0">
                <a:solidFill>
                  <a:schemeClr val="tx1"/>
                </a:solidFill>
              </a:rPr>
              <a:t>(items)</a:t>
            </a:r>
          </a:p>
        </p:txBody>
      </p:sp>
    </p:spTree>
    <p:extLst>
      <p:ext uri="{BB962C8B-B14F-4D97-AF65-F5344CB8AC3E}">
        <p14:creationId xmlns:p14="http://schemas.microsoft.com/office/powerpoint/2010/main" val="789189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0357" y="3589751"/>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Strategy</a:t>
            </a:r>
          </a:p>
        </p:txBody>
      </p:sp>
      <p:sp>
        <p:nvSpPr>
          <p:cNvPr id="3" name="Rectangle 2"/>
          <p:cNvSpPr/>
          <p:nvPr/>
        </p:nvSpPr>
        <p:spPr>
          <a:xfrm>
            <a:off x="1877538" y="2372153"/>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Builder</a:t>
            </a:r>
          </a:p>
        </p:txBody>
      </p:sp>
      <p:sp>
        <p:nvSpPr>
          <p:cNvPr id="5" name="Rectangle 4"/>
          <p:cNvSpPr/>
          <p:nvPr/>
        </p:nvSpPr>
        <p:spPr>
          <a:xfrm>
            <a:off x="3029015" y="3235663"/>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Template Method</a:t>
            </a:r>
          </a:p>
        </p:txBody>
      </p:sp>
      <p:sp>
        <p:nvSpPr>
          <p:cNvPr id="6" name="Rectangle 5"/>
          <p:cNvSpPr/>
          <p:nvPr/>
        </p:nvSpPr>
        <p:spPr>
          <a:xfrm>
            <a:off x="2705001" y="5388961"/>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Visitor</a:t>
            </a:r>
          </a:p>
        </p:txBody>
      </p:sp>
      <p:sp>
        <p:nvSpPr>
          <p:cNvPr id="7" name="Rectangle 6"/>
          <p:cNvSpPr/>
          <p:nvPr/>
        </p:nvSpPr>
        <p:spPr>
          <a:xfrm>
            <a:off x="3412044" y="4184956"/>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Adapter</a:t>
            </a:r>
          </a:p>
        </p:txBody>
      </p:sp>
      <p:sp>
        <p:nvSpPr>
          <p:cNvPr id="8" name="Rectangle 7"/>
          <p:cNvSpPr/>
          <p:nvPr/>
        </p:nvSpPr>
        <p:spPr>
          <a:xfrm>
            <a:off x="1619040" y="4453261"/>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State</a:t>
            </a:r>
          </a:p>
        </p:txBody>
      </p:sp>
      <p:sp>
        <p:nvSpPr>
          <p:cNvPr id="9" name="Rectangle 8"/>
          <p:cNvSpPr/>
          <p:nvPr/>
        </p:nvSpPr>
        <p:spPr>
          <a:xfrm>
            <a:off x="7137051" y="2372152"/>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Currying</a:t>
            </a:r>
          </a:p>
        </p:txBody>
      </p:sp>
      <p:sp>
        <p:nvSpPr>
          <p:cNvPr id="10" name="Rectangle 9"/>
          <p:cNvSpPr/>
          <p:nvPr/>
        </p:nvSpPr>
        <p:spPr>
          <a:xfrm>
            <a:off x="6955960" y="3536678"/>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Partial Application</a:t>
            </a:r>
          </a:p>
        </p:txBody>
      </p:sp>
      <p:sp>
        <p:nvSpPr>
          <p:cNvPr id="11" name="Rectangle 10"/>
          <p:cNvSpPr/>
          <p:nvPr/>
        </p:nvSpPr>
        <p:spPr>
          <a:xfrm>
            <a:off x="8727703" y="3082603"/>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Pattern Matching</a:t>
            </a:r>
          </a:p>
        </p:txBody>
      </p:sp>
      <p:sp>
        <p:nvSpPr>
          <p:cNvPr id="12" name="Rectangle 11"/>
          <p:cNvSpPr/>
          <p:nvPr/>
        </p:nvSpPr>
        <p:spPr>
          <a:xfrm>
            <a:off x="7145844" y="4495800"/>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Monads</a:t>
            </a:r>
          </a:p>
        </p:txBody>
      </p:sp>
      <p:sp>
        <p:nvSpPr>
          <p:cNvPr id="13" name="Rectangle 12"/>
          <p:cNvSpPr/>
          <p:nvPr/>
        </p:nvSpPr>
        <p:spPr>
          <a:xfrm>
            <a:off x="8943097" y="4261709"/>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Function Builder</a:t>
            </a:r>
          </a:p>
        </p:txBody>
      </p:sp>
      <p:sp>
        <p:nvSpPr>
          <p:cNvPr id="14" name="Rectangle 13"/>
          <p:cNvSpPr/>
          <p:nvPr/>
        </p:nvSpPr>
        <p:spPr>
          <a:xfrm>
            <a:off x="8822244" y="5411656"/>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Algebraic Data Types</a:t>
            </a:r>
          </a:p>
        </p:txBody>
      </p:sp>
      <p:sp>
        <p:nvSpPr>
          <p:cNvPr id="18" name="Rectangle 17"/>
          <p:cNvSpPr/>
          <p:nvPr/>
        </p:nvSpPr>
        <p:spPr>
          <a:xfrm>
            <a:off x="824581" y="5163548"/>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Dependency </a:t>
            </a:r>
          </a:p>
          <a:p>
            <a:pPr algn="ctr"/>
            <a:r>
              <a:rPr lang="en-US" sz="2400" dirty="0"/>
              <a:t>Injection</a:t>
            </a:r>
          </a:p>
        </p:txBody>
      </p:sp>
      <p:sp>
        <p:nvSpPr>
          <p:cNvPr id="19" name="Rectangle 18"/>
          <p:cNvSpPr/>
          <p:nvPr/>
        </p:nvSpPr>
        <p:spPr>
          <a:xfrm>
            <a:off x="6629400" y="5257800"/>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Map-</a:t>
            </a:r>
            <a:br>
              <a:rPr lang="en-US" sz="2400" dirty="0"/>
            </a:br>
            <a:r>
              <a:rPr lang="en-US" sz="2400" dirty="0"/>
              <a:t>Reduce</a:t>
            </a:r>
          </a:p>
        </p:txBody>
      </p:sp>
      <p:sp>
        <p:nvSpPr>
          <p:cNvPr id="20" name="Rectangle 19"/>
          <p:cNvSpPr/>
          <p:nvPr/>
        </p:nvSpPr>
        <p:spPr>
          <a:xfrm>
            <a:off x="937328" y="2840003"/>
            <a:ext cx="2302956" cy="1088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Null Object</a:t>
            </a:r>
          </a:p>
        </p:txBody>
      </p:sp>
      <p:sp>
        <p:nvSpPr>
          <p:cNvPr id="23" name="Text Placeholder 22"/>
          <p:cNvSpPr>
            <a:spLocks noGrp="1"/>
          </p:cNvSpPr>
          <p:nvPr>
            <p:ph type="body" sz="quarter" idx="3"/>
          </p:nvPr>
        </p:nvSpPr>
        <p:spPr/>
        <p:txBody>
          <a:bodyPr/>
          <a:lstStyle/>
          <a:p>
            <a:r>
              <a:rPr lang="en-US" dirty="0"/>
              <a:t>Functional</a:t>
            </a:r>
          </a:p>
        </p:txBody>
      </p:sp>
      <p:sp>
        <p:nvSpPr>
          <p:cNvPr id="24" name="Text Placeholder 23"/>
          <p:cNvSpPr>
            <a:spLocks noGrp="1"/>
          </p:cNvSpPr>
          <p:nvPr>
            <p:ph type="body" idx="13"/>
          </p:nvPr>
        </p:nvSpPr>
        <p:spPr/>
        <p:txBody>
          <a:bodyPr/>
          <a:lstStyle/>
          <a:p>
            <a:r>
              <a:rPr lang="en-US" dirty="0"/>
              <a:t>Object-Oriented</a:t>
            </a:r>
          </a:p>
        </p:txBody>
      </p:sp>
    </p:spTree>
    <p:extLst>
      <p:ext uri="{BB962C8B-B14F-4D97-AF65-F5344CB8AC3E}">
        <p14:creationId xmlns:p14="http://schemas.microsoft.com/office/powerpoint/2010/main" val="4132752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fade">
                                      <p:cBhvr>
                                        <p:cTn id="44" dur="500"/>
                                        <p:tgtEl>
                                          <p:spTgt spid="23">
                                            <p:txEl>
                                              <p:pRg st="0" end="0"/>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par>
                          <p:cTn id="61" fill="hold">
                            <p:stCondLst>
                              <p:cond delay="2500"/>
                            </p:stCondLst>
                            <p:childTnLst>
                              <p:par>
                                <p:cTn id="62" presetID="10" presetClass="entr" presetSubtype="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par>
                          <p:cTn id="69" fill="hold">
                            <p:stCondLst>
                              <p:cond delay="3500"/>
                            </p:stCondLst>
                            <p:childTnLst>
                              <p:par>
                                <p:cTn id="70" presetID="10" presetClass="entr" presetSubtype="0"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19" grpId="0" animBg="1"/>
      <p:bldP spid="20" grpId="0" animBg="1"/>
      <p:bldP spid="23" grpId="0" build="p"/>
      <p:bldP spid="2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lv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struct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readonly</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Name;</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readonly</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Category;</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readonly</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Price;</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Product(</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name, </a:t>
            </a:r>
            <a:r>
              <a:rPr lang="en-US" altLang="en-US" dirty="0">
                <a:solidFill>
                  <a:srgbClr val="0000FF"/>
                </a:solidFill>
                <a:latin typeface="Consolas" panose="020B0609020204030204" pitchFamily="49" charset="0"/>
                <a:cs typeface="Consolas" panose="020B0609020204030204" pitchFamily="49" charset="0"/>
              </a:rPr>
              <a:t>string</a:t>
            </a:r>
            <a:r>
              <a:rPr lang="en-US" altLang="en-US" dirty="0">
                <a:solidFill>
                  <a:srgbClr val="000000"/>
                </a:solidFill>
                <a:latin typeface="Consolas" panose="020B0609020204030204" pitchFamily="49" charset="0"/>
                <a:cs typeface="Consolas" panose="020B0609020204030204" pitchFamily="49" charset="0"/>
              </a:rPr>
              <a:t> category,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price)</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Name = name;</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Category = category;</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Price = price;</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lv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204672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abstract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TaxCalculator</a:t>
            </a: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CalculateFederalTax</a:t>
            </a:r>
            <a:r>
              <a:rPr lang="en-US" altLang="en-US" dirty="0">
                <a:solidFill>
                  <a:srgbClr val="000000"/>
                </a:solidFill>
                <a:latin typeface="Consolas" panose="020B0609020204030204" pitchFamily="49" charset="0"/>
                <a:cs typeface="Consolas" panose="020B0609020204030204" pitchFamily="49" charset="0"/>
              </a:rPr>
              <a:t>(items)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CalculateStateTax</a:t>
            </a:r>
            <a:r>
              <a:rPr lang="en-US" altLang="en-US" dirty="0">
                <a:solidFill>
                  <a:srgbClr val="000000"/>
                </a:solidFill>
                <a:latin typeface="Consolas" panose="020B0609020204030204" pitchFamily="49" charset="0"/>
                <a:cs typeface="Consolas" panose="020B0609020204030204" pitchFamily="49" charset="0"/>
              </a:rPr>
              <a:t>(items)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CalculateLocalTax</a:t>
            </a:r>
            <a:r>
              <a:rPr lang="en-US" altLang="en-US" dirty="0">
                <a:solidFill>
                  <a:srgbClr val="000000"/>
                </a:solidFill>
                <a:latin typeface="Consolas" panose="020B0609020204030204" pitchFamily="49" charset="0"/>
                <a:cs typeface="Consolas" panose="020B0609020204030204" pitchFamily="49" charset="0"/>
              </a:rPr>
              <a:t>(items);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abstract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CalculateFederalTax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abstract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CalculateStateTax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abstract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CalculateLocalTax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3227674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AgnorTaxCalculator</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2B91AF"/>
                </a:solidFill>
                <a:latin typeface="Consolas" panose="020B0609020204030204" pitchFamily="49" charset="0"/>
                <a:cs typeface="Consolas" panose="020B0609020204030204" pitchFamily="49" charset="0"/>
              </a:rPr>
              <a:t>TaxCalculator</a:t>
            </a:r>
            <a:endParaRPr lang="en-US" altLang="en-US"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override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CalculateFederalTax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0;</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override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CalculateStateTax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const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rate = 0.06m;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foreach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item </a:t>
            </a:r>
            <a:r>
              <a:rPr lang="en-US" altLang="en-US" dirty="0">
                <a:solidFill>
                  <a:srgbClr val="0000FF"/>
                </a:solidFill>
                <a:latin typeface="Consolas" panose="020B0609020204030204" pitchFamily="49" charset="0"/>
                <a:cs typeface="Consolas" panose="020B0609020204030204" pitchFamily="49" charset="0"/>
              </a:rPr>
              <a:t>in</a:t>
            </a:r>
            <a:r>
              <a:rPr lang="en-US" altLang="en-US" dirty="0">
                <a:solidFill>
                  <a:srgbClr val="000000"/>
                </a:solidFill>
                <a:latin typeface="Consolas" panose="020B0609020204030204" pitchFamily="49" charset="0"/>
                <a:cs typeface="Consolas" panose="020B0609020204030204" pitchFamily="49" charset="0"/>
              </a:rPr>
              <a:t> items) subtotal += </a:t>
            </a:r>
            <a:r>
              <a:rPr lang="en-US" altLang="en-US" dirty="0" err="1">
                <a:solidFill>
                  <a:srgbClr val="000000"/>
                </a:solidFill>
                <a:latin typeface="Consolas" panose="020B0609020204030204" pitchFamily="49" charset="0"/>
                <a:cs typeface="Consolas" panose="020B0609020204030204" pitchFamily="49" charset="0"/>
              </a:rPr>
              <a:t>item.Price</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return</a:t>
            </a:r>
            <a:r>
              <a:rPr lang="en-US" altLang="en-US" dirty="0">
                <a:solidFill>
                  <a:srgbClr val="000000"/>
                </a:solidFill>
                <a:latin typeface="Consolas" panose="020B0609020204030204" pitchFamily="49" charset="0"/>
                <a:cs typeface="Consolas" panose="020B0609020204030204" pitchFamily="49" charset="0"/>
              </a:rPr>
              <a:t> subtotal * rate;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355569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AgnorTaxCalculator</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2B91AF"/>
                </a:solidFill>
                <a:latin typeface="Consolas" panose="020B0609020204030204" pitchFamily="49" charset="0"/>
                <a:cs typeface="Consolas" panose="020B0609020204030204" pitchFamily="49" charset="0"/>
              </a:rPr>
              <a:t>TaxCalculator</a:t>
            </a:r>
            <a:endParaRPr lang="en-US" altLang="en-US"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latin typeface="Consolas" panose="020B0609020204030204" pitchFamily="49" charset="0"/>
                <a:cs typeface="Consolas" panose="020B0609020204030204" pitchFamily="49" charset="0"/>
              </a:rPr>
              <a:t>    </a:t>
            </a:r>
            <a:r>
              <a:rPr lang="en-US" altLang="en-US" dirty="0">
                <a:solidFill>
                  <a:srgbClr val="008000"/>
                </a:solidFill>
                <a:latin typeface="Consolas" panose="020B0609020204030204" pitchFamily="49" charset="0"/>
                <a:cs typeface="Consolas" panose="020B0609020204030204" pitchFamily="49" charset="0"/>
              </a:rPr>
              <a:t>// ...</a:t>
            </a: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en-US" dirty="0">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override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CalculateLocalTax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const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rate = 0.03m;</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foreach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item </a:t>
            </a:r>
            <a:r>
              <a:rPr lang="en-US" altLang="en-US" dirty="0">
                <a:solidFill>
                  <a:srgbClr val="0000FF"/>
                </a:solidFill>
                <a:latin typeface="Consolas" panose="020B0609020204030204" pitchFamily="49" charset="0"/>
                <a:cs typeface="Consolas" panose="020B0609020204030204" pitchFamily="49" charset="0"/>
              </a:rPr>
              <a:t>in</a:t>
            </a:r>
            <a:r>
              <a:rPr lang="en-US" altLang="en-US" dirty="0">
                <a:solidFill>
                  <a:srgbClr val="000000"/>
                </a:solidFill>
                <a:latin typeface="Consolas" panose="020B0609020204030204" pitchFamily="49" charset="0"/>
                <a:cs typeface="Consolas" panose="020B0609020204030204" pitchFamily="49" charset="0"/>
              </a:rPr>
              <a:t> items) subtotal += </a:t>
            </a:r>
            <a:r>
              <a:rPr lang="en-US" altLang="en-US" dirty="0" err="1">
                <a:solidFill>
                  <a:srgbClr val="000000"/>
                </a:solidFill>
                <a:latin typeface="Consolas" panose="020B0609020204030204" pitchFamily="49" charset="0"/>
                <a:cs typeface="Consolas" panose="020B0609020204030204" pitchFamily="49" charset="0"/>
              </a:rPr>
              <a:t>item.Price</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return</a:t>
            </a:r>
            <a:r>
              <a:rPr lang="en-US" altLang="en-US" dirty="0">
                <a:solidFill>
                  <a:srgbClr val="000000"/>
                </a:solidFill>
                <a:latin typeface="Consolas" panose="020B0609020204030204" pitchFamily="49" charset="0"/>
                <a:cs typeface="Consolas" panose="020B0609020204030204" pitchFamily="49" charset="0"/>
              </a:rPr>
              <a:t> subtotal * rate;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432888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BristolTaxCalculator</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2B91AF"/>
                </a:solidFill>
                <a:latin typeface="Consolas" panose="020B0609020204030204" pitchFamily="49" charset="0"/>
                <a:cs typeface="Consolas" panose="020B0609020204030204" pitchFamily="49" charset="0"/>
              </a:rPr>
              <a:t>TaxCalculator</a:t>
            </a:r>
            <a:endParaRPr lang="en-US" altLang="en-US"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override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CalculateFederalTax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const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rate = 0.20m;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foreach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item </a:t>
            </a:r>
            <a:r>
              <a:rPr lang="en-US" altLang="en-US" dirty="0">
                <a:solidFill>
                  <a:srgbClr val="0000FF"/>
                </a:solidFill>
                <a:latin typeface="Consolas" panose="020B0609020204030204" pitchFamily="49" charset="0"/>
                <a:cs typeface="Consolas" panose="020B0609020204030204" pitchFamily="49" charset="0"/>
              </a:rPr>
              <a:t>in</a:t>
            </a:r>
            <a:r>
              <a:rPr lang="en-US" altLang="en-US" dirty="0">
                <a:solidFill>
                  <a:srgbClr val="000000"/>
                </a:solidFill>
                <a:latin typeface="Consolas" panose="020B0609020204030204" pitchFamily="49" charset="0"/>
                <a:cs typeface="Consolas" panose="020B0609020204030204" pitchFamily="49" charset="0"/>
              </a:rPr>
              <a:t> items) subtotal += </a:t>
            </a:r>
            <a:r>
              <a:rPr lang="en-US" altLang="en-US" dirty="0" err="1">
                <a:solidFill>
                  <a:srgbClr val="000000"/>
                </a:solidFill>
                <a:latin typeface="Consolas" panose="020B0609020204030204" pitchFamily="49" charset="0"/>
                <a:cs typeface="Consolas" panose="020B0609020204030204" pitchFamily="49" charset="0"/>
              </a:rPr>
              <a:t>item.Price</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return</a:t>
            </a:r>
            <a:r>
              <a:rPr lang="en-US" altLang="en-US" dirty="0">
                <a:solidFill>
                  <a:srgbClr val="000000"/>
                </a:solidFill>
                <a:latin typeface="Consolas" panose="020B0609020204030204" pitchFamily="49" charset="0"/>
                <a:cs typeface="Consolas" panose="020B0609020204030204" pitchFamily="49" charset="0"/>
              </a:rPr>
              <a:t> subtotal * rate;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override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CalculateStateTax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0;</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1149445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55000" lnSpcReduction="20000"/>
          </a:bodyPr>
          <a:lstStyle/>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BristolTaxCalculator</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2B91AF"/>
                </a:solidFill>
                <a:latin typeface="Consolas" panose="020B0609020204030204" pitchFamily="49" charset="0"/>
                <a:cs typeface="Consolas" panose="020B0609020204030204" pitchFamily="49" charset="0"/>
              </a:rPr>
              <a:t>TaxCalculator</a:t>
            </a:r>
            <a:endParaRPr lang="en-US" altLang="en-US"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latin typeface="Consolas" panose="020B0609020204030204" pitchFamily="49" charset="0"/>
                <a:cs typeface="Consolas" panose="020B0609020204030204" pitchFamily="49" charset="0"/>
              </a:rPr>
              <a:t>    </a:t>
            </a:r>
            <a:r>
              <a:rPr lang="en-US" altLang="en-US" dirty="0">
                <a:solidFill>
                  <a:srgbClr val="008000"/>
                </a:solidFill>
                <a:latin typeface="Consolas" panose="020B0609020204030204" pitchFamily="49" charset="0"/>
                <a:cs typeface="Consolas" panose="020B0609020204030204" pitchFamily="49" charset="0"/>
              </a:rPr>
              <a:t>// ...</a:t>
            </a: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override</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CalculateLocalTax</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const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decimal</a:t>
            </a:r>
            <a:r>
              <a:rPr lang="en-US" altLang="en-US" dirty="0">
                <a:solidFill>
                  <a:srgbClr val="000000"/>
                </a:solidFill>
                <a:latin typeface="Consolas" panose="020B0609020204030204" pitchFamily="49" charset="0"/>
                <a:cs typeface="Consolas" panose="020B0609020204030204" pitchFamily="49" charset="0"/>
              </a:rPr>
              <a:t> rate = 0.015m;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foreach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item </a:t>
            </a:r>
            <a:r>
              <a:rPr lang="en-US" altLang="en-US" dirty="0">
                <a:solidFill>
                  <a:srgbClr val="0000FF"/>
                </a:solidFill>
                <a:latin typeface="Consolas" panose="020B0609020204030204" pitchFamily="49" charset="0"/>
                <a:cs typeface="Consolas" panose="020B0609020204030204" pitchFamily="49" charset="0"/>
              </a:rPr>
              <a:t>in</a:t>
            </a:r>
            <a:r>
              <a:rPr lang="en-US" altLang="en-US" dirty="0">
                <a:solidFill>
                  <a:srgbClr val="000000"/>
                </a:solidFill>
                <a:latin typeface="Consolas" panose="020B0609020204030204" pitchFamily="49" charset="0"/>
                <a:cs typeface="Consolas" panose="020B0609020204030204" pitchFamily="49" charset="0"/>
              </a:rPr>
              <a:t> items)</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if</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item.Category</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A31515"/>
                </a:solidFill>
                <a:latin typeface="Consolas" panose="020B0609020204030204" pitchFamily="49" charset="0"/>
                <a:cs typeface="Consolas" panose="020B0609020204030204" pitchFamily="49" charset="0"/>
              </a:rPr>
              <a:t>"Food"</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item.Category</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A31515"/>
                </a:solidFill>
                <a:latin typeface="Consolas" panose="020B0609020204030204" pitchFamily="49" charset="0"/>
                <a:cs typeface="Consolas" panose="020B0609020204030204" pitchFamily="49" charset="0"/>
              </a:rPr>
              <a:t>"Medical"</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continue</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subtotal += </a:t>
            </a:r>
            <a:r>
              <a:rPr lang="en-US" altLang="en-US" dirty="0" err="1">
                <a:solidFill>
                  <a:srgbClr val="000000"/>
                </a:solidFill>
                <a:latin typeface="Consolas" panose="020B0609020204030204" pitchFamily="49" charset="0"/>
                <a:cs typeface="Consolas" panose="020B0609020204030204" pitchFamily="49" charset="0"/>
              </a:rPr>
              <a:t>item.Price</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        return</a:t>
            </a:r>
            <a:r>
              <a:rPr lang="en-US" altLang="en-US" dirty="0">
                <a:solidFill>
                  <a:srgbClr val="000000"/>
                </a:solidFill>
                <a:latin typeface="Consolas" panose="020B0609020204030204" pitchFamily="49" charset="0"/>
                <a:cs typeface="Consolas" panose="020B0609020204030204" pitchFamily="49" charset="0"/>
              </a:rPr>
              <a:t> subtotal * rate;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2264181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7500" lnSpcReduction="20000"/>
          </a:bodyPr>
          <a:lstStyle/>
          <a:p>
            <a:pPr marL="0" indent="0" eaLnBrk="0" fontAlgn="base" hangingPunct="0">
              <a:lnSpc>
                <a:spcPct val="100000"/>
              </a:lnSpc>
              <a:spcBef>
                <a:spcPct val="0"/>
              </a:spcBef>
              <a:spcAft>
                <a:spcPct val="0"/>
              </a:spcAft>
              <a:buNone/>
            </a:pP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items =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List</a:t>
            </a:r>
            <a:r>
              <a:rPr lang="en-US" altLang="en-US" dirty="0">
                <a:solidFill>
                  <a:srgbClr val="000000"/>
                </a:solidFill>
                <a:latin typeface="Consolas" panose="020B0609020204030204" pitchFamily="49" charset="0"/>
                <a:cs typeface="Consolas" panose="020B0609020204030204" pitchFamily="49" charset="0"/>
              </a:rPr>
              <a:t>&lt;</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&gt;()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"Fan"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"Appliance"</a:t>
            </a:r>
            <a:r>
              <a:rPr lang="en-US" altLang="en-US" dirty="0">
                <a:solidFill>
                  <a:srgbClr val="000000"/>
                </a:solidFill>
                <a:latin typeface="Consolas" panose="020B0609020204030204" pitchFamily="49" charset="0"/>
                <a:cs typeface="Consolas" panose="020B0609020204030204" pitchFamily="49" charset="0"/>
              </a:rPr>
              <a:t>,   19.99m),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"Nexium"</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"Medical"</a:t>
            </a:r>
            <a:r>
              <a:rPr lang="en-US" altLang="en-US" dirty="0">
                <a:solidFill>
                  <a:srgbClr val="000000"/>
                </a:solidFill>
                <a:latin typeface="Consolas" panose="020B0609020204030204" pitchFamily="49" charset="0"/>
                <a:cs typeface="Consolas" panose="020B0609020204030204" pitchFamily="49" charset="0"/>
              </a:rPr>
              <a:t>,     69.99m),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"Chicken Thighs"</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"Food"</a:t>
            </a:r>
            <a:r>
              <a:rPr lang="en-US" altLang="en-US" dirty="0">
                <a:solidFill>
                  <a:srgbClr val="000000"/>
                </a:solidFill>
                <a:latin typeface="Consolas" panose="020B0609020204030204" pitchFamily="49" charset="0"/>
                <a:cs typeface="Consolas" panose="020B0609020204030204" pitchFamily="49" charset="0"/>
              </a:rPr>
              <a:t>,         7.99m),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"Corn Flakes"</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"Food"</a:t>
            </a:r>
            <a:r>
              <a:rPr lang="en-US" altLang="en-US" dirty="0">
                <a:solidFill>
                  <a:srgbClr val="000000"/>
                </a:solidFill>
                <a:latin typeface="Consolas" panose="020B0609020204030204" pitchFamily="49" charset="0"/>
                <a:cs typeface="Consolas" panose="020B0609020204030204" pitchFamily="49" charset="0"/>
              </a:rPr>
              <a:t>,         4.99m),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"Bed Sheets"</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"Linen"</a:t>
            </a:r>
            <a:r>
              <a:rPr lang="en-US" altLang="en-US" dirty="0">
                <a:solidFill>
                  <a:srgbClr val="000000"/>
                </a:solidFill>
                <a:latin typeface="Consolas" panose="020B0609020204030204" pitchFamily="49" charset="0"/>
                <a:cs typeface="Consolas" panose="020B0609020204030204" pitchFamily="49" charset="0"/>
              </a:rPr>
              <a:t>,      129.99m),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Product</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"Adjustable Wrench"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"Hardware"</a:t>
            </a:r>
            <a:r>
              <a:rPr lang="en-US" altLang="en-US" dirty="0">
                <a:solidFill>
                  <a:srgbClr val="000000"/>
                </a:solidFill>
                <a:latin typeface="Consolas" panose="020B0609020204030204" pitchFamily="49" charset="0"/>
                <a:cs typeface="Consolas" panose="020B0609020204030204" pitchFamily="49" charset="0"/>
              </a:rPr>
              <a:t>,     6.99m),</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2133051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00000"/>
              </a:lnSpc>
              <a:spcBef>
                <a:spcPct val="0"/>
              </a:spcBef>
              <a:spcAft>
                <a:spcPct val="0"/>
              </a:spcAft>
              <a:buNone/>
            </a:pP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dirty="0" err="1">
                <a:solidFill>
                  <a:srgbClr val="0000FF"/>
                </a:solidFill>
                <a:latin typeface="Consolas" panose="020B0609020204030204" pitchFamily="49" charset="0"/>
                <a:cs typeface="Consolas" panose="020B0609020204030204" pitchFamily="49" charset="0"/>
              </a:rPr>
              <a:t>foreach</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item </a:t>
            </a:r>
            <a:r>
              <a:rPr lang="en-US" altLang="en-US" dirty="0">
                <a:solidFill>
                  <a:srgbClr val="0000FF"/>
                </a:solidFill>
                <a:latin typeface="Consolas" panose="020B0609020204030204" pitchFamily="49" charset="0"/>
                <a:cs typeface="Consolas" panose="020B0609020204030204" pitchFamily="49" charset="0"/>
              </a:rPr>
              <a:t>in</a:t>
            </a:r>
            <a:r>
              <a:rPr lang="en-US" altLang="en-US" dirty="0">
                <a:solidFill>
                  <a:srgbClr val="000000"/>
                </a:solidFill>
                <a:latin typeface="Consolas" panose="020B0609020204030204" pitchFamily="49" charset="0"/>
                <a:cs typeface="Consolas" panose="020B0609020204030204" pitchFamily="49" charset="0"/>
              </a:rPr>
              <a:t> items) subtotal += </a:t>
            </a:r>
            <a:r>
              <a:rPr lang="en-US" altLang="en-US" dirty="0" err="1">
                <a:solidFill>
                  <a:srgbClr val="000000"/>
                </a:solidFill>
                <a:latin typeface="Consolas" panose="020B0609020204030204" pitchFamily="49" charset="0"/>
                <a:cs typeface="Consolas" panose="020B0609020204030204" pitchFamily="49" charset="0"/>
              </a:rPr>
              <a:t>item.Price</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endParaRPr lang="en-US" altLang="en-US" dirty="0">
              <a:solidFill>
                <a:srgbClr val="0000F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agnorTax</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AgnorTaxCalculator</a:t>
            </a:r>
            <a:r>
              <a:rPr lang="en-US" altLang="en-US" dirty="0">
                <a:solidFill>
                  <a:srgbClr val="000000"/>
                </a:solidFill>
                <a:latin typeface="Consolas" panose="020B0609020204030204" pitchFamily="49" charset="0"/>
                <a:cs typeface="Consolas" panose="020B0609020204030204" pitchFamily="49" charset="0"/>
              </a:rPr>
              <a:t>().</a:t>
            </a:r>
            <a:r>
              <a:rPr lang="en-US" altLang="en-US" dirty="0" err="1">
                <a:solidFill>
                  <a:srgbClr val="000000"/>
                </a:solidFill>
                <a:latin typeface="Consolas" panose="020B0609020204030204" pitchFamily="49" charset="0"/>
                <a:cs typeface="Consolas" panose="020B0609020204030204" pitchFamily="49" charset="0"/>
              </a:rPr>
              <a:t>CalculateTax</a:t>
            </a:r>
            <a:r>
              <a:rPr lang="en-US" altLang="en-US" dirty="0">
                <a:solidFill>
                  <a:srgbClr val="000000"/>
                </a:solidFill>
                <a:latin typeface="Consolas" panose="020B0609020204030204" pitchFamily="49" charset="0"/>
                <a:cs typeface="Consolas" panose="020B0609020204030204" pitchFamily="49" charset="0"/>
              </a:rPr>
              <a:t>(items);</a:t>
            </a:r>
          </a:p>
          <a:p>
            <a:pPr marL="0" indent="0" eaLnBrk="0" fontAlgn="base" hangingPunct="0">
              <a:lnSpc>
                <a:spcPct val="100000"/>
              </a:lnSpc>
              <a:spcBef>
                <a:spcPct val="0"/>
              </a:spcBef>
              <a:spcAft>
                <a:spcPct val="0"/>
              </a:spcAft>
              <a:buNone/>
            </a:pP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bristolTax</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0000FF"/>
                </a:solidFill>
                <a:latin typeface="Consolas" panose="020B0609020204030204" pitchFamily="49" charset="0"/>
                <a:cs typeface="Consolas" panose="020B0609020204030204" pitchFamily="49" charset="0"/>
              </a:rPr>
              <a:t>new</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BristolTaxCalculator</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CalculateTax</a:t>
            </a:r>
            <a:r>
              <a:rPr lang="en-US" altLang="en-US" dirty="0">
                <a:solidFill>
                  <a:srgbClr val="000000"/>
                </a:solidFill>
                <a:latin typeface="Consolas" panose="020B0609020204030204" pitchFamily="49" charset="0"/>
                <a:cs typeface="Consolas" panose="020B0609020204030204" pitchFamily="49" charset="0"/>
              </a:rPr>
              <a:t>(items);</a:t>
            </a:r>
          </a:p>
          <a:p>
            <a:pPr marL="0" indent="0" eaLnBrk="0" fontAlgn="base" hangingPunct="0">
              <a:lnSpc>
                <a:spcPct val="100000"/>
              </a:lnSpc>
              <a:spcBef>
                <a:spcPct val="0"/>
              </a:spcBef>
              <a:spcAft>
                <a:spcPct val="0"/>
              </a:spcAft>
              <a:buNone/>
            </a:pPr>
            <a:endParaRPr lang="en-US" altLang="en-US"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dirty="0" err="1">
                <a:solidFill>
                  <a:srgbClr val="2B91AF"/>
                </a:solidFill>
                <a:latin typeface="Consolas" panose="020B0609020204030204" pitchFamily="49" charset="0"/>
                <a:cs typeface="Consolas" panose="020B0609020204030204" pitchFamily="49" charset="0"/>
              </a:rPr>
              <a:t>Console</a:t>
            </a:r>
            <a:r>
              <a:rPr lang="en-US" altLang="en-US" dirty="0" err="1">
                <a:solidFill>
                  <a:srgbClr val="000000"/>
                </a:solidFill>
                <a:latin typeface="Consolas" panose="020B0609020204030204" pitchFamily="49" charset="0"/>
                <a:cs typeface="Consolas" panose="020B0609020204030204" pitchFamily="49" charset="0"/>
              </a:rPr>
              <a:t>.WriteLine</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"Tax on ${0} of goods in </a:t>
            </a:r>
            <a:r>
              <a:rPr lang="en-US" altLang="en-US" dirty="0" err="1">
                <a:solidFill>
                  <a:srgbClr val="A31515"/>
                </a:solidFill>
                <a:latin typeface="Consolas" panose="020B0609020204030204" pitchFamily="49" charset="0"/>
                <a:cs typeface="Consolas" panose="020B0609020204030204" pitchFamily="49" charset="0"/>
              </a:rPr>
              <a:t>Agnor</a:t>
            </a:r>
            <a:r>
              <a:rPr lang="en-US" altLang="en-US" dirty="0">
                <a:solidFill>
                  <a:srgbClr val="A31515"/>
                </a:solidFill>
                <a:latin typeface="Consolas" panose="020B0609020204030204" pitchFamily="49" charset="0"/>
                <a:cs typeface="Consolas" panose="020B0609020204030204" pitchFamily="49" charset="0"/>
              </a:rPr>
              <a:t>: ${1:0.00}"</a:t>
            </a: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subtotal, </a:t>
            </a:r>
            <a:r>
              <a:rPr lang="en-US" altLang="en-US" dirty="0" err="1">
                <a:solidFill>
                  <a:srgbClr val="000000"/>
                </a:solidFill>
                <a:latin typeface="Consolas" panose="020B0609020204030204" pitchFamily="49" charset="0"/>
                <a:cs typeface="Consolas" panose="020B0609020204030204" pitchFamily="49" charset="0"/>
              </a:rPr>
              <a:t>agnorTax</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err="1">
                <a:solidFill>
                  <a:srgbClr val="2B91AF"/>
                </a:solidFill>
                <a:latin typeface="Consolas" panose="020B0609020204030204" pitchFamily="49" charset="0"/>
                <a:cs typeface="Consolas" panose="020B0609020204030204" pitchFamily="49" charset="0"/>
              </a:rPr>
              <a:t>Console</a:t>
            </a:r>
            <a:r>
              <a:rPr lang="en-US" altLang="en-US" dirty="0" err="1">
                <a:solidFill>
                  <a:srgbClr val="000000"/>
                </a:solidFill>
                <a:latin typeface="Consolas" panose="020B0609020204030204" pitchFamily="49" charset="0"/>
                <a:cs typeface="Consolas" panose="020B0609020204030204" pitchFamily="49" charset="0"/>
              </a:rPr>
              <a:t>.WriteLine</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"Tax on ${0} of goods in Bristol: ${1:0.00}"</a:t>
            </a:r>
            <a:r>
              <a:rPr lang="en-US" altLang="en-US"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subtotal, </a:t>
            </a:r>
            <a:r>
              <a:rPr lang="en-US" altLang="en-US" dirty="0" err="1">
                <a:solidFill>
                  <a:srgbClr val="000000"/>
                </a:solidFill>
                <a:latin typeface="Consolas" panose="020B0609020204030204" pitchFamily="49" charset="0"/>
                <a:cs typeface="Consolas" panose="020B0609020204030204" pitchFamily="49" charset="0"/>
              </a:rPr>
              <a:t>bristolTax</a:t>
            </a:r>
            <a:r>
              <a:rPr lang="en-US" altLang="en-US" dirty="0">
                <a:solidFill>
                  <a:srgbClr val="000000"/>
                </a:solidFill>
                <a:latin typeface="Consolas" panose="020B0609020204030204" pitchFamily="49" charset="0"/>
                <a:cs typeface="Consolas" panose="020B0609020204030204" pitchFamily="49" charset="0"/>
              </a:rPr>
              <a:t>); </a:t>
            </a:r>
            <a:endParaRPr lang="en-US" altLang="en-US" sz="60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C#</a:t>
            </a:r>
          </a:p>
        </p:txBody>
      </p:sp>
    </p:spTree>
    <p:extLst>
      <p:ext uri="{BB962C8B-B14F-4D97-AF65-F5344CB8AC3E}">
        <p14:creationId xmlns:p14="http://schemas.microsoft.com/office/powerpoint/2010/main" val="3080546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a:bodyPr>
          <a:lstStyle/>
          <a:p>
            <a:r>
              <a:rPr lang="en-US" dirty="0"/>
              <a:t>Tax on $239.94 of goods in </a:t>
            </a:r>
            <a:r>
              <a:rPr lang="en-US" dirty="0" err="1"/>
              <a:t>Agnor</a:t>
            </a:r>
            <a:r>
              <a:rPr lang="en-US" dirty="0"/>
              <a:t>: $21.59</a:t>
            </a:r>
          </a:p>
          <a:p>
            <a:r>
              <a:rPr lang="en-US" dirty="0"/>
              <a:t>Tax on $239.94 of goods in Bristol: $50.34</a:t>
            </a:r>
          </a:p>
        </p:txBody>
      </p:sp>
    </p:spTree>
    <p:extLst>
      <p:ext uri="{BB962C8B-B14F-4D97-AF65-F5344CB8AC3E}">
        <p14:creationId xmlns:p14="http://schemas.microsoft.com/office/powerpoint/2010/main" val="324557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Template Method</a:t>
            </a:r>
            <a:endParaRPr lang="en-US" dirty="0"/>
          </a:p>
        </p:txBody>
      </p:sp>
      <p:sp>
        <p:nvSpPr>
          <p:cNvPr id="4" name="Content Placeholder 3"/>
          <p:cNvSpPr>
            <a:spLocks noGrp="1"/>
          </p:cNvSpPr>
          <p:nvPr>
            <p:ph idx="1"/>
          </p:nvPr>
        </p:nvSpPr>
        <p:spPr/>
        <p:txBody>
          <a:bodyPr anchor="t">
            <a:normAutofit fontScale="25000" lnSpcReduction="20000"/>
          </a:bodyPr>
          <a:lstStyle/>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abstract</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class</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2B91AF"/>
                </a:solidFill>
                <a:latin typeface="Consolas" panose="020B0609020204030204" pitchFamily="49" charset="0"/>
                <a:cs typeface="Consolas" panose="020B0609020204030204" pitchFamily="49" charset="0"/>
              </a:rPr>
              <a:t>TaxCalculator</a:t>
            </a: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return</a:t>
            </a:r>
            <a:r>
              <a:rPr lang="en-US" altLang="en-US">
                <a:solidFill>
                  <a:srgbClr val="000000"/>
                </a:solidFill>
                <a:latin typeface="Consolas" panose="020B0609020204030204" pitchFamily="49" charset="0"/>
                <a:cs typeface="Consolas" panose="020B0609020204030204" pitchFamily="49" charset="0"/>
              </a:rPr>
              <a:t> CalculateFederalTax(items)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 CalculateStateTax(items)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 CalculateLocalTax(items);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abstract</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CalculateFederalTax(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abstract</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CalculateStateTax(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abstract</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CalculateLocalTax(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a:t>
            </a:r>
            <a:endParaRPr lang="en-US" altLang="en-US" sz="6000">
              <a:latin typeface="Arial" panose="020B0604020202020204" pitchFamily="34" charset="0"/>
            </a:endParaRP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class</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2B91AF"/>
                </a:solidFill>
                <a:latin typeface="Consolas" panose="020B0609020204030204" pitchFamily="49" charset="0"/>
                <a:cs typeface="Consolas" panose="020B0609020204030204" pitchFamily="49" charset="0"/>
              </a:rPr>
              <a:t>AgnorTaxCalculator</a:t>
            </a:r>
            <a:r>
              <a:rPr lang="en-US" altLang="en-US">
                <a:solidFill>
                  <a:srgbClr val="000000"/>
                </a:solidFill>
                <a:latin typeface="Consolas" panose="020B0609020204030204" pitchFamily="49" charset="0"/>
                <a:cs typeface="Consolas" panose="020B0609020204030204" pitchFamily="49" charset="0"/>
              </a:rPr>
              <a:t> : </a:t>
            </a:r>
            <a:r>
              <a:rPr lang="en-US" altLang="en-US">
                <a:solidFill>
                  <a:srgbClr val="2B91AF"/>
                </a:solidFill>
                <a:latin typeface="Consolas" panose="020B0609020204030204" pitchFamily="49" charset="0"/>
                <a:cs typeface="Consolas" panose="020B0609020204030204" pitchFamily="49" charset="0"/>
              </a:rPr>
              <a:t>TaxCalculator</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override</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CalculateFederalTax(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return</a:t>
            </a:r>
            <a:r>
              <a:rPr lang="en-US" altLang="en-US">
                <a:solidFill>
                  <a:srgbClr val="000000"/>
                </a:solidFill>
                <a:latin typeface="Consolas" panose="020B0609020204030204" pitchFamily="49" charset="0"/>
                <a:cs typeface="Consolas" panose="020B0609020204030204" pitchFamily="49" charset="0"/>
              </a:rPr>
              <a:t> 0;</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override</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CalculateStateTax(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const</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rate = 0.06m;</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var</a:t>
            </a:r>
            <a:r>
              <a:rPr lang="en-US" altLang="en-US">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foreach</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var</a:t>
            </a:r>
            <a:r>
              <a:rPr lang="en-US" altLang="en-US">
                <a:solidFill>
                  <a:srgbClr val="000000"/>
                </a:solidFill>
                <a:latin typeface="Consolas" panose="020B0609020204030204" pitchFamily="49" charset="0"/>
                <a:cs typeface="Consolas" panose="020B0609020204030204" pitchFamily="49" charset="0"/>
              </a:rPr>
              <a:t> item </a:t>
            </a:r>
            <a:r>
              <a:rPr lang="en-US" altLang="en-US">
                <a:solidFill>
                  <a:srgbClr val="0000FF"/>
                </a:solidFill>
                <a:latin typeface="Consolas" panose="020B0609020204030204" pitchFamily="49" charset="0"/>
                <a:cs typeface="Consolas" panose="020B0609020204030204" pitchFamily="49" charset="0"/>
              </a:rPr>
              <a:t>in</a:t>
            </a:r>
            <a:r>
              <a:rPr lang="en-US" altLang="en-US">
                <a:solidFill>
                  <a:srgbClr val="000000"/>
                </a:solidFill>
                <a:latin typeface="Consolas" panose="020B0609020204030204" pitchFamily="49" charset="0"/>
                <a:cs typeface="Consolas" panose="020B0609020204030204" pitchFamily="49" charset="0"/>
              </a:rPr>
              <a:t> items) subtotal += item.Price;</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return</a:t>
            </a:r>
            <a:r>
              <a:rPr lang="en-US" altLang="en-US">
                <a:solidFill>
                  <a:srgbClr val="000000"/>
                </a:solidFill>
                <a:latin typeface="Consolas" panose="020B0609020204030204" pitchFamily="49" charset="0"/>
                <a:cs typeface="Consolas" panose="020B0609020204030204" pitchFamily="49" charset="0"/>
              </a:rPr>
              <a:t> subtotal * rate; </a:t>
            </a:r>
            <a:endParaRPr lang="en-US" altLang="en-US" sz="6000">
              <a:latin typeface="Arial" panose="020B0604020202020204" pitchFamily="34" charset="0"/>
            </a:endParaRP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public</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override</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CalculateLocalTax(</a:t>
            </a:r>
            <a:r>
              <a:rPr lang="en-US" altLang="en-US">
                <a:solidFill>
                  <a:srgbClr val="2B91AF"/>
                </a:solidFill>
                <a:latin typeface="Consolas" panose="020B0609020204030204" pitchFamily="49" charset="0"/>
                <a:cs typeface="Consolas" panose="020B0609020204030204" pitchFamily="49" charset="0"/>
              </a:rPr>
              <a:t>List</a:t>
            </a:r>
            <a:r>
              <a:rPr lang="en-US" altLang="en-US">
                <a:solidFill>
                  <a:srgbClr val="000000"/>
                </a:solidFill>
                <a:latin typeface="Consolas" panose="020B0609020204030204" pitchFamily="49" charset="0"/>
                <a:cs typeface="Consolas" panose="020B0609020204030204" pitchFamily="49" charset="0"/>
              </a:rPr>
              <a:t>&lt;</a:t>
            </a:r>
            <a:r>
              <a:rPr lang="en-US" altLang="en-US">
                <a:solidFill>
                  <a:srgbClr val="2B91AF"/>
                </a:solidFill>
                <a:latin typeface="Consolas" panose="020B0609020204030204" pitchFamily="49" charset="0"/>
                <a:cs typeface="Consolas" panose="020B0609020204030204" pitchFamily="49" charset="0"/>
              </a:rPr>
              <a:t>Product</a:t>
            </a:r>
            <a:r>
              <a:rPr lang="en-US" altLang="en-US">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const</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decimal</a:t>
            </a:r>
            <a:r>
              <a:rPr lang="en-US" altLang="en-US">
                <a:solidFill>
                  <a:srgbClr val="000000"/>
                </a:solidFill>
                <a:latin typeface="Consolas" panose="020B0609020204030204" pitchFamily="49" charset="0"/>
                <a:cs typeface="Consolas" panose="020B0609020204030204" pitchFamily="49" charset="0"/>
              </a:rPr>
              <a:t> rate = 0.03m;</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var</a:t>
            </a:r>
            <a:r>
              <a:rPr lang="en-US" altLang="en-US">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foreach</a:t>
            </a:r>
            <a:r>
              <a:rPr lang="en-US" altLang="en-US">
                <a:solidFill>
                  <a:srgbClr val="000000"/>
                </a:solidFill>
                <a:latin typeface="Consolas" panose="020B0609020204030204" pitchFamily="49" charset="0"/>
                <a:cs typeface="Consolas" panose="020B0609020204030204" pitchFamily="49" charset="0"/>
              </a:rPr>
              <a:t> (</a:t>
            </a:r>
            <a:r>
              <a:rPr lang="en-US" altLang="en-US">
                <a:solidFill>
                  <a:srgbClr val="0000FF"/>
                </a:solidFill>
                <a:latin typeface="Consolas" panose="020B0609020204030204" pitchFamily="49" charset="0"/>
                <a:cs typeface="Consolas" panose="020B0609020204030204" pitchFamily="49" charset="0"/>
              </a:rPr>
              <a:t>var</a:t>
            </a:r>
            <a:r>
              <a:rPr lang="en-US" altLang="en-US">
                <a:solidFill>
                  <a:srgbClr val="000000"/>
                </a:solidFill>
                <a:latin typeface="Consolas" panose="020B0609020204030204" pitchFamily="49" charset="0"/>
                <a:cs typeface="Consolas" panose="020B0609020204030204" pitchFamily="49" charset="0"/>
              </a:rPr>
              <a:t> item </a:t>
            </a:r>
            <a:r>
              <a:rPr lang="en-US" altLang="en-US">
                <a:solidFill>
                  <a:srgbClr val="0000FF"/>
                </a:solidFill>
                <a:latin typeface="Consolas" panose="020B0609020204030204" pitchFamily="49" charset="0"/>
                <a:cs typeface="Consolas" panose="020B0609020204030204" pitchFamily="49" charset="0"/>
              </a:rPr>
              <a:t>in</a:t>
            </a:r>
            <a:r>
              <a:rPr lang="en-US" altLang="en-US">
                <a:solidFill>
                  <a:srgbClr val="000000"/>
                </a:solidFill>
                <a:latin typeface="Consolas" panose="020B0609020204030204" pitchFamily="49" charset="0"/>
                <a:cs typeface="Consolas" panose="020B0609020204030204" pitchFamily="49" charset="0"/>
              </a:rPr>
              <a:t> items) subtotal += item.Price;</a:t>
            </a:r>
          </a:p>
          <a:p>
            <a:pPr marL="0" indent="0" eaLnBrk="0" fontAlgn="base" hangingPunct="0">
              <a:lnSpc>
                <a:spcPct val="100000"/>
              </a:lnSpc>
              <a:spcBef>
                <a:spcPct val="0"/>
              </a:spcBef>
              <a:spcAft>
                <a:spcPct val="0"/>
              </a:spcAft>
              <a:buNone/>
            </a:pPr>
            <a:r>
              <a:rPr lang="en-US" altLang="en-US">
                <a:solidFill>
                  <a:srgbClr val="0000FF"/>
                </a:solidFill>
                <a:latin typeface="Consolas" panose="020B0609020204030204" pitchFamily="49" charset="0"/>
                <a:cs typeface="Consolas" panose="020B0609020204030204" pitchFamily="49" charset="0"/>
              </a:rPr>
              <a:t>        return</a:t>
            </a:r>
            <a:r>
              <a:rPr lang="en-US" altLang="en-US">
                <a:solidFill>
                  <a:srgbClr val="000000"/>
                </a:solidFill>
                <a:latin typeface="Consolas" panose="020B0609020204030204" pitchFamily="49" charset="0"/>
                <a:cs typeface="Consolas" panose="020B0609020204030204" pitchFamily="49" charset="0"/>
              </a:rPr>
              <a:t> subtotal * rate; </a:t>
            </a:r>
            <a:endParaRPr lang="en-US" altLang="en-US" sz="6000">
              <a:latin typeface="Arial" panose="020B0604020202020204" pitchFamily="34" charset="0"/>
            </a:endParaRP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a:solidFill>
                  <a:srgbClr val="000000"/>
                </a:solidFill>
                <a:latin typeface="Consolas" panose="020B0609020204030204" pitchFamily="49" charset="0"/>
                <a:cs typeface="Consolas" panose="020B0609020204030204" pitchFamily="49" charset="0"/>
              </a:rPr>
              <a:t>}</a:t>
            </a:r>
            <a:endParaRPr lang="en-US" altLang="en-US" sz="6000" dirty="0">
              <a:latin typeface="Arial" panose="020B0604020202020204" pitchFamily="34" charset="0"/>
            </a:endParaRPr>
          </a:p>
        </p:txBody>
      </p:sp>
      <p:sp>
        <p:nvSpPr>
          <p:cNvPr id="6" name="Text Placeholder 5"/>
          <p:cNvSpPr>
            <a:spLocks noGrp="1"/>
          </p:cNvSpPr>
          <p:nvPr>
            <p:ph type="body" sz="quarter" idx="13"/>
          </p:nvPr>
        </p:nvSpPr>
        <p:spPr/>
        <p:txBody>
          <a:bodyPr/>
          <a:lstStyle/>
          <a:p>
            <a:r>
              <a:rPr lang="en-US" dirty="0"/>
              <a:t>C#</a:t>
            </a:r>
          </a:p>
        </p:txBody>
      </p:sp>
      <p:sp>
        <p:nvSpPr>
          <p:cNvPr id="10" name="Freeform: Shape 9"/>
          <p:cNvSpPr/>
          <p:nvPr/>
        </p:nvSpPr>
        <p:spPr>
          <a:xfrm>
            <a:off x="9524" y="0"/>
            <a:ext cx="12182475" cy="6858000"/>
          </a:xfrm>
          <a:custGeom>
            <a:avLst/>
            <a:gdLst>
              <a:gd name="connsiteX0" fmla="*/ 952501 w 12182475"/>
              <a:gd name="connsiteY0" fmla="*/ 3609975 h 6858000"/>
              <a:gd name="connsiteX1" fmla="*/ 952501 w 12182475"/>
              <a:gd name="connsiteY1" fmla="*/ 5419725 h 6858000"/>
              <a:gd name="connsiteX2" fmla="*/ 4572000 w 12182475"/>
              <a:gd name="connsiteY2" fmla="*/ 5419725 h 6858000"/>
              <a:gd name="connsiteX3" fmla="*/ 4572000 w 12182475"/>
              <a:gd name="connsiteY3" fmla="*/ 3609975 h 6858000"/>
              <a:gd name="connsiteX4" fmla="*/ 952501 w 12182475"/>
              <a:gd name="connsiteY4" fmla="*/ 2438400 h 6858000"/>
              <a:gd name="connsiteX5" fmla="*/ 952501 w 12182475"/>
              <a:gd name="connsiteY5" fmla="*/ 3067050 h 6858000"/>
              <a:gd name="connsiteX6" fmla="*/ 3686177 w 12182475"/>
              <a:gd name="connsiteY6" fmla="*/ 3067050 h 6858000"/>
              <a:gd name="connsiteX7" fmla="*/ 3686177 w 12182475"/>
              <a:gd name="connsiteY7" fmla="*/ 2438400 h 6858000"/>
              <a:gd name="connsiteX8" fmla="*/ 0 w 12182475"/>
              <a:gd name="connsiteY8" fmla="*/ 0 h 6858000"/>
              <a:gd name="connsiteX9" fmla="*/ 12182475 w 12182475"/>
              <a:gd name="connsiteY9" fmla="*/ 0 h 6858000"/>
              <a:gd name="connsiteX10" fmla="*/ 12182475 w 12182475"/>
              <a:gd name="connsiteY10" fmla="*/ 6858000 h 6858000"/>
              <a:gd name="connsiteX11" fmla="*/ 0 w 1218247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475" h="6858000">
                <a:moveTo>
                  <a:pt x="952501" y="3609975"/>
                </a:moveTo>
                <a:lnTo>
                  <a:pt x="952501" y="5419725"/>
                </a:lnTo>
                <a:lnTo>
                  <a:pt x="4572000" y="5419725"/>
                </a:lnTo>
                <a:lnTo>
                  <a:pt x="4572000" y="3609975"/>
                </a:lnTo>
                <a:close/>
                <a:moveTo>
                  <a:pt x="952501" y="2438400"/>
                </a:moveTo>
                <a:lnTo>
                  <a:pt x="952501" y="3067050"/>
                </a:lnTo>
                <a:lnTo>
                  <a:pt x="3686177" y="3067050"/>
                </a:lnTo>
                <a:lnTo>
                  <a:pt x="3686177" y="2438400"/>
                </a:lnTo>
                <a:close/>
                <a:moveTo>
                  <a:pt x="0" y="0"/>
                </a:moveTo>
                <a:lnTo>
                  <a:pt x="12182475" y="0"/>
                </a:lnTo>
                <a:lnTo>
                  <a:pt x="12182475" y="6858000"/>
                </a:lnTo>
                <a:lnTo>
                  <a:pt x="0" y="68580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70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578260" y="2639377"/>
            <a:ext cx="1044498"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strategy</a:t>
            </a:r>
          </a:p>
        </p:txBody>
      </p:sp>
      <p:sp>
        <p:nvSpPr>
          <p:cNvPr id="2" name="Title 1"/>
          <p:cNvSpPr>
            <a:spLocks noGrp="1"/>
          </p:cNvSpPr>
          <p:nvPr>
            <p:ph type="title"/>
          </p:nvPr>
        </p:nvSpPr>
        <p:spPr>
          <a:ln>
            <a:noFill/>
          </a:ln>
        </p:spPr>
        <p:txBody>
          <a:bodyPr/>
          <a:lstStyle/>
          <a:p>
            <a:r>
              <a:rPr lang="en-US" dirty="0"/>
              <a:t>Strategy</a:t>
            </a:r>
          </a:p>
        </p:txBody>
      </p:sp>
      <p:grpSp>
        <p:nvGrpSpPr>
          <p:cNvPr id="5" name="Group 4"/>
          <p:cNvGrpSpPr/>
          <p:nvPr/>
        </p:nvGrpSpPr>
        <p:grpSpPr>
          <a:xfrm>
            <a:off x="709863" y="2895600"/>
            <a:ext cx="2743200" cy="1066800"/>
            <a:chOff x="2438400" y="2514600"/>
            <a:chExt cx="2743200" cy="1066800"/>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Context</a:t>
              </a:r>
            </a:p>
          </p:txBody>
        </p:sp>
        <p:sp>
          <p:nvSpPr>
            <p:cNvPr id="4" name="Rectangle 3"/>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+DoSomething(): void</a:t>
              </a:r>
            </a:p>
          </p:txBody>
        </p:sp>
      </p:grpSp>
      <p:grpSp>
        <p:nvGrpSpPr>
          <p:cNvPr id="9" name="Group 8"/>
          <p:cNvGrpSpPr/>
          <p:nvPr/>
        </p:nvGrpSpPr>
        <p:grpSpPr>
          <a:xfrm>
            <a:off x="5791200" y="2743200"/>
            <a:ext cx="2743200" cy="1371600"/>
            <a:chOff x="7010400" y="2514600"/>
            <a:chExt cx="2743200" cy="1371600"/>
          </a:xfrm>
        </p:grpSpPr>
        <p:sp>
          <p:nvSpPr>
            <p:cNvPr id="7" name="Rectangle 6"/>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IStrategy</a:t>
              </a:r>
              <a:endParaRPr lang="en-US" b="1" dirty="0"/>
            </a:p>
          </p:txBody>
        </p:sp>
        <p:sp>
          <p:nvSpPr>
            <p:cNvPr id="8" name="Rectangle 7"/>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err="1"/>
                <a:t>PerformBehavior</a:t>
              </a:r>
              <a:r>
                <a:rPr lang="en-US" dirty="0"/>
                <a:t>(): void</a:t>
              </a:r>
            </a:p>
          </p:txBody>
        </p:sp>
      </p:grpSp>
      <p:grpSp>
        <p:nvGrpSpPr>
          <p:cNvPr id="10" name="Group 9"/>
          <p:cNvGrpSpPr/>
          <p:nvPr/>
        </p:nvGrpSpPr>
        <p:grpSpPr>
          <a:xfrm>
            <a:off x="8686800" y="5029200"/>
            <a:ext cx="2743200" cy="1066800"/>
            <a:chOff x="2438400" y="2514600"/>
            <a:chExt cx="2743200" cy="1066800"/>
          </a:xfrm>
        </p:grpSpPr>
        <p:sp>
          <p:nvSpPr>
            <p:cNvPr id="11" name="Rectangle 10"/>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ConcreteStrategyC</a:t>
              </a:r>
              <a:endParaRPr lang="en-US" b="1" dirty="0"/>
            </a:p>
          </p:txBody>
        </p:sp>
        <p:sp>
          <p:nvSpPr>
            <p:cNvPr id="12" name="Rectangle 11"/>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PerformBehavior</a:t>
              </a:r>
              <a:r>
                <a:rPr lang="en-US" dirty="0"/>
                <a:t>(): void</a:t>
              </a:r>
            </a:p>
          </p:txBody>
        </p:sp>
      </p:grpSp>
      <p:grpSp>
        <p:nvGrpSpPr>
          <p:cNvPr id="13" name="Group 12"/>
          <p:cNvGrpSpPr/>
          <p:nvPr/>
        </p:nvGrpSpPr>
        <p:grpSpPr>
          <a:xfrm>
            <a:off x="5791200" y="5029200"/>
            <a:ext cx="2743200" cy="1066800"/>
            <a:chOff x="2438400" y="2514600"/>
            <a:chExt cx="2743200" cy="1066800"/>
          </a:xfrm>
        </p:grpSpPr>
        <p:sp>
          <p:nvSpPr>
            <p:cNvPr id="14" name="Rectangle 13"/>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ConcreteStrategyB</a:t>
              </a:r>
              <a:endParaRPr lang="en-US" b="1" dirty="0"/>
            </a:p>
          </p:txBody>
        </p:sp>
        <p:sp>
          <p:nvSpPr>
            <p:cNvPr id="15" name="Rectangle 14"/>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PerformBehavior</a:t>
              </a:r>
              <a:r>
                <a:rPr lang="en-US" dirty="0"/>
                <a:t>(): void</a:t>
              </a:r>
            </a:p>
          </p:txBody>
        </p:sp>
      </p:grpSp>
      <p:grpSp>
        <p:nvGrpSpPr>
          <p:cNvPr id="16" name="Group 15"/>
          <p:cNvGrpSpPr/>
          <p:nvPr/>
        </p:nvGrpSpPr>
        <p:grpSpPr>
          <a:xfrm>
            <a:off x="2895600" y="5029200"/>
            <a:ext cx="2743200" cy="1066800"/>
            <a:chOff x="2438400" y="2514600"/>
            <a:chExt cx="2743200" cy="1066800"/>
          </a:xfrm>
        </p:grpSpPr>
        <p:sp>
          <p:nvSpPr>
            <p:cNvPr id="17" name="Rectangle 16"/>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ConcreteStrategyA</a:t>
              </a:r>
              <a:endParaRPr lang="en-US" b="1" dirty="0"/>
            </a:p>
          </p:txBody>
        </p:sp>
        <p:sp>
          <p:nvSpPr>
            <p:cNvPr id="18" name="Rectangle 17"/>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PerformBehavior</a:t>
              </a:r>
              <a:r>
                <a:rPr lang="en-US" dirty="0"/>
                <a:t>(): void</a:t>
              </a:r>
            </a:p>
          </p:txBody>
        </p:sp>
      </p:grpSp>
      <p:cxnSp>
        <p:nvCxnSpPr>
          <p:cNvPr id="20" name="Connector: Elbow 19"/>
          <p:cNvCxnSpPr>
            <a:stCxn id="14" idx="0"/>
            <a:endCxn id="8" idx="2"/>
          </p:cNvCxnSpPr>
          <p:nvPr/>
        </p:nvCxnSpPr>
        <p:spPr>
          <a:xfrm flipV="1">
            <a:off x="7162800" y="4114800"/>
            <a:ext cx="0" cy="914400"/>
          </a:xfrm>
          <a:prstGeom prst="straightConnector1">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19"/>
          <p:cNvCxnSpPr>
            <a:stCxn id="17" idx="0"/>
            <a:endCxn id="8" idx="2"/>
          </p:cNvCxnSpPr>
          <p:nvPr/>
        </p:nvCxnSpPr>
        <p:spPr>
          <a:xfrm rot="5400000" flipH="1" flipV="1">
            <a:off x="5257800" y="3124200"/>
            <a:ext cx="914400" cy="2895600"/>
          </a:xfrm>
          <a:prstGeom prst="bentConnector3">
            <a:avLst>
              <a:gd name="adj1" fmla="val 50000"/>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or: Elbow 19"/>
          <p:cNvCxnSpPr>
            <a:stCxn id="11" idx="0"/>
            <a:endCxn id="8" idx="2"/>
          </p:cNvCxnSpPr>
          <p:nvPr/>
        </p:nvCxnSpPr>
        <p:spPr>
          <a:xfrm rot="16200000" flipV="1">
            <a:off x="8153400" y="3124200"/>
            <a:ext cx="914400" cy="2895600"/>
          </a:xfrm>
          <a:prstGeom prst="bentConnector3">
            <a:avLst>
              <a:gd name="adj1" fmla="val 50000"/>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or: Elbow 19"/>
          <p:cNvCxnSpPr>
            <a:stCxn id="3" idx="3"/>
            <a:endCxn id="7" idx="1"/>
          </p:cNvCxnSpPr>
          <p:nvPr/>
        </p:nvCxnSpPr>
        <p:spPr>
          <a:xfrm>
            <a:off x="3453063" y="3124200"/>
            <a:ext cx="2338137" cy="0"/>
          </a:xfrm>
          <a:prstGeom prst="straightConnector1">
            <a:avLst/>
          </a:prstGeom>
          <a:ln w="57150">
            <a:solidFill>
              <a:schemeClr val="bg1"/>
            </a:solidFill>
            <a:prstDash val="soli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Folded Corner 41"/>
          <p:cNvSpPr/>
          <p:nvPr/>
        </p:nvSpPr>
        <p:spPr>
          <a:xfrm rot="15300000">
            <a:off x="1538563" y="3507695"/>
            <a:ext cx="493062" cy="2640575"/>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solidFill>
                  <a:schemeClr val="tx1"/>
                </a:solidFill>
              </a:rPr>
              <a:t>strategy.PerformBehavior</a:t>
            </a:r>
            <a:r>
              <a:rPr lang="en-US" sz="1400" dirty="0">
                <a:solidFill>
                  <a:schemeClr val="tx1"/>
                </a:solidFill>
              </a:rPr>
              <a:t>()</a:t>
            </a:r>
          </a:p>
        </p:txBody>
      </p:sp>
      <p:cxnSp>
        <p:nvCxnSpPr>
          <p:cNvPr id="44" name="Straight Connector 43"/>
          <p:cNvCxnSpPr>
            <a:stCxn id="42" idx="3"/>
          </p:cNvCxnSpPr>
          <p:nvPr/>
        </p:nvCxnSpPr>
        <p:spPr>
          <a:xfrm flipV="1">
            <a:off x="1721288" y="3886200"/>
            <a:ext cx="183712" cy="703652"/>
          </a:xfrm>
          <a:prstGeom prst="line">
            <a:avLst/>
          </a:prstGeom>
          <a:ln w="57150" cap="flat">
            <a:solidFill>
              <a:schemeClr val="tx1"/>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544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up)">
                                      <p:cBhvr>
                                        <p:cTn id="24" dur="5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ipe(up)">
                                      <p:cBhvr>
                                        <p:cTn id="33" dur="500"/>
                                        <p:tgtEl>
                                          <p:spTgt spid="24"/>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altLang="en-US" strike="sngStrike" dirty="0" err="1">
                <a:solidFill>
                  <a:srgbClr val="2B91AF"/>
                </a:solidFill>
                <a:latin typeface="Consolas" panose="020B0609020204030204" pitchFamily="49" charset="0"/>
                <a:cs typeface="Consolas" panose="020B0609020204030204" pitchFamily="49" charset="0"/>
              </a:rPr>
              <a:t>TaxCalculator</a:t>
            </a:r>
            <a:endParaRPr lang="en-US" altLang="en-US" strike="sngStrike" dirty="0">
              <a:solidFill>
                <a:srgbClr val="2B91AF"/>
              </a:solidFill>
              <a:latin typeface="Consolas" panose="020B0609020204030204" pitchFamily="49" charset="0"/>
              <a:cs typeface="Consolas" panose="020B0609020204030204" pitchFamily="49" charset="0"/>
            </a:endParaRPr>
          </a:p>
          <a:p>
            <a:endParaRPr lang="en-US" altLang="en-US" dirty="0">
              <a:solidFill>
                <a:srgbClr val="2B91AF"/>
              </a:solidFill>
              <a:latin typeface="Consolas" panose="020B0609020204030204" pitchFamily="49" charset="0"/>
              <a:cs typeface="Consolas" panose="020B0609020204030204" pitchFamily="49" charset="0"/>
            </a:endParaRPr>
          </a:p>
          <a:p>
            <a:r>
              <a:rPr lang="en-US" altLang="en-US" dirty="0">
                <a:solidFill>
                  <a:srgbClr val="2B91AF"/>
                </a:solidFill>
                <a:latin typeface="Consolas" panose="020B0609020204030204" pitchFamily="49" charset="0"/>
                <a:cs typeface="Consolas" panose="020B0609020204030204" pitchFamily="49" charset="0"/>
              </a:rPr>
              <a:t>Product list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decimal</a:t>
            </a:r>
            <a:endParaRPr lang="en-US" dirty="0"/>
          </a:p>
        </p:txBody>
      </p:sp>
    </p:spTree>
    <p:extLst>
      <p:ext uri="{BB962C8B-B14F-4D97-AF65-F5344CB8AC3E}">
        <p14:creationId xmlns:p14="http://schemas.microsoft.com/office/powerpoint/2010/main" val="30856592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85000" lnSpcReduction="20000"/>
          </a:bodyPr>
          <a:lstStyle/>
          <a:p>
            <a:r>
              <a:rPr lang="en-US" altLang="en-US" strike="sngStrike" dirty="0" err="1">
                <a:solidFill>
                  <a:srgbClr val="2B91AF"/>
                </a:solidFill>
                <a:latin typeface="Consolas" panose="020B0609020204030204" pitchFamily="49" charset="0"/>
                <a:cs typeface="Consolas" panose="020B0609020204030204" pitchFamily="49" charset="0"/>
              </a:rPr>
              <a:t>TaxCalculator</a:t>
            </a:r>
            <a:endParaRPr lang="en-US" altLang="en-US" strike="sngStrike" dirty="0">
              <a:solidFill>
                <a:srgbClr val="2B91AF"/>
              </a:solidFill>
              <a:latin typeface="Consolas" panose="020B0609020204030204" pitchFamily="49" charset="0"/>
              <a:cs typeface="Consolas" panose="020B0609020204030204" pitchFamily="49" charset="0"/>
            </a:endParaRPr>
          </a:p>
          <a:p>
            <a:endParaRPr lang="en-US" altLang="en-US" dirty="0">
              <a:solidFill>
                <a:srgbClr val="2B91AF"/>
              </a:solidFill>
              <a:latin typeface="Consolas" panose="020B0609020204030204" pitchFamily="49" charset="0"/>
              <a:cs typeface="Consolas" panose="020B0609020204030204" pitchFamily="49" charset="0"/>
            </a:endParaRPr>
          </a:p>
          <a:p>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Product list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decimal</a:t>
            </a: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br>
              <a:rPr lang="en-US" altLang="en-US" dirty="0">
                <a:solidFill>
                  <a:srgbClr val="000000"/>
                </a:solidFill>
                <a:latin typeface="Consolas" panose="020B0609020204030204" pitchFamily="49" charset="0"/>
                <a:cs typeface="Consolas" panose="020B0609020204030204" pitchFamily="49" charset="0"/>
              </a:rPr>
            </a:b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Product list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decimal</a:t>
            </a: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br>
              <a:rPr lang="en-US" altLang="en-US" dirty="0">
                <a:solidFill>
                  <a:srgbClr val="000000"/>
                </a:solidFill>
                <a:latin typeface="Consolas" panose="020B0609020204030204" pitchFamily="49" charset="0"/>
                <a:cs typeface="Consolas" panose="020B0609020204030204" pitchFamily="49" charset="0"/>
              </a:rPr>
            </a:b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Product list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decimal</a:t>
            </a: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br>
              <a:rPr lang="en-US" altLang="en-US" dirty="0">
                <a:solidFill>
                  <a:srgbClr val="000000"/>
                </a:solidFill>
                <a:latin typeface="Consolas" panose="020B0609020204030204" pitchFamily="49" charset="0"/>
                <a:cs typeface="Consolas" panose="020B0609020204030204" pitchFamily="49" charset="0"/>
              </a:rPr>
            </a:br>
            <a:r>
              <a:rPr lang="en-US" altLang="en-US" dirty="0">
                <a:solidFill>
                  <a:srgbClr val="2B91AF"/>
                </a:solidFill>
                <a:latin typeface="Consolas" panose="020B0609020204030204" pitchFamily="49" charset="0"/>
                <a:cs typeface="Consolas" panose="020B0609020204030204" pitchFamily="49" charset="0"/>
              </a:rPr>
              <a:t>Product list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decimal</a:t>
            </a:r>
          </a:p>
          <a:p>
            <a:endParaRPr lang="en-US" altLang="en-US" dirty="0">
              <a:solidFill>
                <a:srgbClr val="2B91AF"/>
              </a:solidFill>
              <a:latin typeface="Consolas" panose="020B0609020204030204" pitchFamily="49" charset="0"/>
              <a:cs typeface="Consolas" panose="020B0609020204030204" pitchFamily="49" charset="0"/>
            </a:endParaRPr>
          </a:p>
          <a:p>
            <a:r>
              <a:rPr lang="en-US" altLang="en-US" dirty="0">
                <a:solidFill>
                  <a:srgbClr val="2B91AF"/>
                </a:solidFill>
                <a:latin typeface="Consolas" panose="020B0609020204030204" pitchFamily="49" charset="0"/>
                <a:cs typeface="Consolas" panose="020B0609020204030204" pitchFamily="49" charset="0"/>
              </a:rPr>
              <a:t>Product list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decimal</a:t>
            </a:r>
            <a:endParaRPr lang="en-US" dirty="0"/>
          </a:p>
        </p:txBody>
      </p:sp>
    </p:spTree>
    <p:extLst>
      <p:ext uri="{BB962C8B-B14F-4D97-AF65-F5344CB8AC3E}">
        <p14:creationId xmlns:p14="http://schemas.microsoft.com/office/powerpoint/2010/main" val="1187998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Autofit/>
          </a:bodyPr>
          <a:lstStyle/>
          <a:p>
            <a:pPr marL="0" indent="0" eaLnBrk="0" fontAlgn="base" hangingPunct="0">
              <a:lnSpc>
                <a:spcPct val="100000"/>
              </a:lnSpc>
              <a:spcBef>
                <a:spcPct val="0"/>
              </a:spcBef>
              <a:spcAft>
                <a:spcPct val="0"/>
              </a:spcAft>
              <a:buNone/>
            </a:pPr>
            <a:r>
              <a:rPr lang="en-US" altLang="en-US" sz="2400" dirty="0">
                <a:solidFill>
                  <a:srgbClr val="0000FF"/>
                </a:solidFill>
                <a:latin typeface="Consolas" panose="020B0609020204030204" pitchFamily="49" charset="0"/>
                <a:cs typeface="Consolas" panose="020B0609020204030204" pitchFamily="49" charset="0"/>
              </a:rPr>
              <a:t>type</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a:solidFill>
                  <a:srgbClr val="2B91AF"/>
                </a:solidFill>
                <a:latin typeface="Consolas" panose="020B0609020204030204" pitchFamily="49" charset="0"/>
                <a:cs typeface="Consolas" panose="020B0609020204030204" pitchFamily="49" charset="0"/>
              </a:rPr>
              <a:t>Product</a:t>
            </a:r>
            <a:r>
              <a:rPr lang="en-US" altLang="en-US" sz="24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r>
              <a:rPr lang="en-US" altLang="en-US" sz="2400" dirty="0">
                <a:solidFill>
                  <a:srgbClr val="000000"/>
                </a:solidFill>
                <a:latin typeface="Consolas" panose="020B0609020204030204" pitchFamily="49" charset="0"/>
                <a:cs typeface="Consolas" panose="020B0609020204030204" pitchFamily="49" charset="0"/>
              </a:rPr>
              <a:t>  { Name : </a:t>
            </a:r>
            <a:r>
              <a:rPr lang="en-US" altLang="en-US" sz="2400" dirty="0">
                <a:solidFill>
                  <a:srgbClr val="2B91AF"/>
                </a:solidFill>
                <a:latin typeface="Consolas" panose="020B0609020204030204" pitchFamily="49" charset="0"/>
                <a:cs typeface="Consolas" panose="020B0609020204030204" pitchFamily="49" charset="0"/>
              </a:rPr>
              <a:t>string</a:t>
            </a:r>
            <a:endParaRPr lang="en-US" altLang="en-US" sz="24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2400" dirty="0">
                <a:solidFill>
                  <a:srgbClr val="000000"/>
                </a:solidFill>
                <a:latin typeface="Consolas" panose="020B0609020204030204" pitchFamily="49" charset="0"/>
                <a:cs typeface="Consolas" panose="020B0609020204030204" pitchFamily="49" charset="0"/>
              </a:rPr>
              <a:t>    Category : </a:t>
            </a:r>
            <a:r>
              <a:rPr lang="en-US" altLang="en-US" sz="2400" dirty="0">
                <a:solidFill>
                  <a:srgbClr val="2B91AF"/>
                </a:solidFill>
                <a:latin typeface="Consolas" panose="020B0609020204030204" pitchFamily="49" charset="0"/>
                <a:cs typeface="Consolas" panose="020B0609020204030204" pitchFamily="49" charset="0"/>
              </a:rPr>
              <a:t>string</a:t>
            </a:r>
          </a:p>
          <a:p>
            <a:pPr marL="0" indent="0" eaLnBrk="0" fontAlgn="base" hangingPunct="0">
              <a:lnSpc>
                <a:spcPct val="100000"/>
              </a:lnSpc>
              <a:spcBef>
                <a:spcPct val="0"/>
              </a:spcBef>
              <a:spcAft>
                <a:spcPct val="0"/>
              </a:spcAft>
              <a:buNone/>
            </a:pPr>
            <a:r>
              <a:rPr lang="en-US" altLang="en-US" sz="2400" dirty="0">
                <a:solidFill>
                  <a:srgbClr val="2B91AF"/>
                </a:solidFill>
                <a:latin typeface="Consolas" panose="020B0609020204030204" pitchFamily="49" charset="0"/>
                <a:cs typeface="Consolas" panose="020B0609020204030204" pitchFamily="49" charset="0"/>
              </a:rPr>
              <a:t>    </a:t>
            </a:r>
            <a:r>
              <a:rPr lang="en-US" altLang="en-US" sz="2400" dirty="0">
                <a:solidFill>
                  <a:srgbClr val="000000"/>
                </a:solidFill>
                <a:latin typeface="Consolas" panose="020B0609020204030204" pitchFamily="49" charset="0"/>
                <a:cs typeface="Consolas" panose="020B0609020204030204" pitchFamily="49" charset="0"/>
              </a:rPr>
              <a:t>Price : </a:t>
            </a:r>
            <a:r>
              <a:rPr lang="en-US" altLang="en-US" sz="2400" dirty="0">
                <a:solidFill>
                  <a:srgbClr val="2B91AF"/>
                </a:solidFill>
                <a:latin typeface="Consolas" panose="020B0609020204030204" pitchFamily="49" charset="0"/>
                <a:cs typeface="Consolas" panose="020B0609020204030204" pitchFamily="49" charset="0"/>
              </a:rPr>
              <a:t>decimal</a:t>
            </a:r>
            <a:r>
              <a:rPr lang="en-US" altLang="en-US" sz="24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00000"/>
              </a:lnSpc>
              <a:spcBef>
                <a:spcPct val="0"/>
              </a:spcBef>
              <a:spcAft>
                <a:spcPct val="0"/>
              </a:spcAft>
              <a:buNone/>
            </a:pPr>
            <a:endParaRPr lang="en-US" altLang="en-US" sz="2400" dirty="0">
              <a:solidFill>
                <a:srgbClr val="0000FF"/>
              </a:solidFill>
              <a:latin typeface="Consolas" panose="020B0609020204030204" pitchFamily="49" charset="0"/>
              <a:cs typeface="Consolas" panose="020B0609020204030204" pitchFamily="49" charset="0"/>
            </a:endParaRPr>
          </a:p>
          <a:p>
            <a:pPr marL="0" indent="0" eaLnBrk="0" fontAlgn="base" hangingPunct="0">
              <a:lnSpc>
                <a:spcPct val="100000"/>
              </a:lnSpc>
              <a:spcBef>
                <a:spcPct val="0"/>
              </a:spcBef>
              <a:spcAft>
                <a:spcPct val="0"/>
              </a:spcAft>
              <a:buNone/>
            </a:pPr>
            <a:r>
              <a:rPr lang="en-US" altLang="en-US" sz="2400" dirty="0">
                <a:solidFill>
                  <a:srgbClr val="0000FF"/>
                </a:solidFill>
                <a:latin typeface="Consolas" panose="020B0609020204030204" pitchFamily="49" charset="0"/>
                <a:cs typeface="Consolas" panose="020B0609020204030204" pitchFamily="49" charset="0"/>
              </a:rPr>
              <a:t>let</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calculateTax</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calcFedTax</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calcStateTax</a:t>
            </a: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calcLocalTax</a:t>
            </a:r>
            <a:r>
              <a:rPr lang="en-US" altLang="en-US" sz="2400" dirty="0">
                <a:solidFill>
                  <a:srgbClr val="000000"/>
                </a:solidFill>
                <a:latin typeface="Consolas" panose="020B0609020204030204" pitchFamily="49" charset="0"/>
                <a:cs typeface="Consolas" panose="020B0609020204030204" pitchFamily="49" charset="0"/>
              </a:rPr>
              <a:t> items =</a:t>
            </a:r>
          </a:p>
          <a:p>
            <a:pPr marL="0" indent="0" eaLnBrk="0" fontAlgn="base" hangingPunct="0">
              <a:lnSpc>
                <a:spcPct val="100000"/>
              </a:lnSpc>
              <a:spcBef>
                <a:spcPct val="0"/>
              </a:spcBef>
              <a:spcAft>
                <a:spcPct val="0"/>
              </a:spcAft>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calcFedTax</a:t>
            </a:r>
            <a:r>
              <a:rPr lang="en-US" altLang="en-US" sz="2400" dirty="0">
                <a:solidFill>
                  <a:srgbClr val="000000"/>
                </a:solidFill>
                <a:latin typeface="Consolas" panose="020B0609020204030204" pitchFamily="49" charset="0"/>
                <a:cs typeface="Consolas" panose="020B0609020204030204" pitchFamily="49" charset="0"/>
              </a:rPr>
              <a:t> items + </a:t>
            </a:r>
          </a:p>
          <a:p>
            <a:pPr marL="0" indent="0" eaLnBrk="0" fontAlgn="base" hangingPunct="0">
              <a:lnSpc>
                <a:spcPct val="100000"/>
              </a:lnSpc>
              <a:spcBef>
                <a:spcPct val="0"/>
              </a:spcBef>
              <a:spcAft>
                <a:spcPct val="0"/>
              </a:spcAft>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calcStateTax</a:t>
            </a:r>
            <a:r>
              <a:rPr lang="en-US" altLang="en-US" sz="2400" dirty="0">
                <a:solidFill>
                  <a:srgbClr val="000000"/>
                </a:solidFill>
                <a:latin typeface="Consolas" panose="020B0609020204030204" pitchFamily="49" charset="0"/>
                <a:cs typeface="Consolas" panose="020B0609020204030204" pitchFamily="49" charset="0"/>
              </a:rPr>
              <a:t> items + </a:t>
            </a:r>
          </a:p>
          <a:p>
            <a:pPr marL="0" indent="0" eaLnBrk="0" fontAlgn="base" hangingPunct="0">
              <a:lnSpc>
                <a:spcPct val="100000"/>
              </a:lnSpc>
              <a:spcBef>
                <a:spcPct val="0"/>
              </a:spcBef>
              <a:spcAft>
                <a:spcPct val="0"/>
              </a:spcAft>
              <a:buNone/>
            </a:pPr>
            <a:r>
              <a:rPr lang="en-US" altLang="en-US" sz="2400" dirty="0">
                <a:solidFill>
                  <a:srgbClr val="000000"/>
                </a:solidFill>
                <a:latin typeface="Consolas" panose="020B0609020204030204" pitchFamily="49" charset="0"/>
                <a:cs typeface="Consolas" panose="020B0609020204030204" pitchFamily="49" charset="0"/>
              </a:rPr>
              <a:t>    </a:t>
            </a:r>
            <a:r>
              <a:rPr lang="en-US" altLang="en-US" sz="2400" dirty="0" err="1">
                <a:solidFill>
                  <a:srgbClr val="000000"/>
                </a:solidFill>
                <a:latin typeface="Consolas" panose="020B0609020204030204" pitchFamily="49" charset="0"/>
                <a:cs typeface="Consolas" panose="020B0609020204030204" pitchFamily="49" charset="0"/>
              </a:rPr>
              <a:t>calcLocalTax</a:t>
            </a:r>
            <a:r>
              <a:rPr lang="en-US" altLang="en-US" sz="2400" dirty="0">
                <a:solidFill>
                  <a:srgbClr val="000000"/>
                </a:solidFill>
                <a:latin typeface="Consolas" panose="020B0609020204030204" pitchFamily="49" charset="0"/>
                <a:cs typeface="Consolas" panose="020B0609020204030204" pitchFamily="49" charset="0"/>
              </a:rPr>
              <a:t> items </a:t>
            </a: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974208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getPrice</a:t>
            </a:r>
            <a:r>
              <a:rPr lang="en-US" altLang="en-US" dirty="0">
                <a:solidFill>
                  <a:srgbClr val="000000"/>
                </a:solidFill>
                <a:latin typeface="Consolas" panose="020B0609020204030204" pitchFamily="49" charset="0"/>
                <a:cs typeface="Consolas" panose="020B0609020204030204" pitchFamily="49" charset="0"/>
              </a:rPr>
              <a:t> item = </a:t>
            </a:r>
            <a:r>
              <a:rPr lang="en-US" altLang="en-US" dirty="0" err="1">
                <a:solidFill>
                  <a:srgbClr val="000000"/>
                </a:solidFill>
                <a:latin typeface="Consolas" panose="020B0609020204030204" pitchFamily="49" charset="0"/>
                <a:cs typeface="Consolas" panose="020B0609020204030204" pitchFamily="49" charset="0"/>
              </a:rPr>
              <a:t>item.Price</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taxAt</a:t>
            </a:r>
            <a:r>
              <a:rPr lang="en-US" altLang="en-US" dirty="0">
                <a:solidFill>
                  <a:srgbClr val="000000"/>
                </a:solidFill>
                <a:latin typeface="Consolas" panose="020B0609020204030204" pitchFamily="49" charset="0"/>
                <a:cs typeface="Consolas" panose="020B0609020204030204" pitchFamily="49" charset="0"/>
              </a:rPr>
              <a:t> rate subtotal = rate * subtotal</a:t>
            </a:r>
          </a:p>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buildTaxCalculator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exemptCategories</a:t>
            </a:r>
            <a:r>
              <a:rPr lang="en-US" altLang="en-US" dirty="0">
                <a:solidFill>
                  <a:srgbClr val="000000"/>
                </a:solidFill>
                <a:latin typeface="Consolas" panose="020B0609020204030204" pitchFamily="49" charset="0"/>
                <a:cs typeface="Consolas" panose="020B0609020204030204" pitchFamily="49" charset="0"/>
              </a:rPr>
              <a:t> rate =</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isTaxable</a:t>
            </a:r>
            <a:r>
              <a:rPr lang="en-US" altLang="en-US" dirty="0">
                <a:solidFill>
                  <a:srgbClr val="000000"/>
                </a:solidFill>
                <a:latin typeface="Consolas" panose="020B0609020204030204" pitchFamily="49" charset="0"/>
                <a:cs typeface="Consolas" panose="020B0609020204030204" pitchFamily="49" charset="0"/>
              </a:rPr>
              <a:t> item = </a:t>
            </a:r>
            <a:r>
              <a:rPr lang="en-US" altLang="en-US" dirty="0" err="1">
                <a:solidFill>
                  <a:srgbClr val="000000"/>
                </a:solidFill>
                <a:latin typeface="Consolas" panose="020B0609020204030204" pitchFamily="49" charset="0"/>
                <a:cs typeface="Consolas" panose="020B0609020204030204" pitchFamily="49" charset="0"/>
              </a:rPr>
              <a:t>exemptCategories</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 </a:t>
            </a:r>
            <a:r>
              <a:rPr lang="en-US" altLang="en-US" dirty="0" err="1">
                <a:solidFill>
                  <a:srgbClr val="2B91AF"/>
                </a:solidFill>
                <a:latin typeface="Consolas" panose="020B0609020204030204" pitchFamily="49" charset="0"/>
                <a:cs typeface="Consolas" panose="020B0609020204030204" pitchFamily="49" charset="0"/>
              </a:rPr>
              <a:t>List</a:t>
            </a:r>
            <a:r>
              <a:rPr lang="en-US" altLang="en-US" dirty="0" err="1">
                <a:solidFill>
                  <a:srgbClr val="000000"/>
                </a:solidFill>
                <a:latin typeface="Consolas" panose="020B0609020204030204" pitchFamily="49" charset="0"/>
                <a:cs typeface="Consolas" panose="020B0609020204030204" pitchFamily="49" charset="0"/>
              </a:rPr>
              <a:t>.contains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item.Category</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 not</a:t>
            </a:r>
          </a:p>
          <a:p>
            <a:pPr marL="0" indent="0" eaLnBrk="0" fontAlgn="base" hangingPunct="0">
              <a:lnSpc>
                <a:spcPct val="120000"/>
              </a:lnSpc>
              <a:spcBef>
                <a:spcPct val="0"/>
              </a:spcBef>
              <a:spcAft>
                <a:spcPct val="0"/>
              </a:spcAft>
              <a:buNone/>
            </a:pP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Seq</a:t>
            </a:r>
            <a:r>
              <a:rPr lang="en-US" altLang="en-US" dirty="0" err="1">
                <a:solidFill>
                  <a:srgbClr val="000000"/>
                </a:solidFill>
                <a:latin typeface="Consolas" panose="020B0609020204030204" pitchFamily="49" charset="0"/>
                <a:cs typeface="Consolas" panose="020B0609020204030204" pitchFamily="49" charset="0"/>
              </a:rPr>
              <a:t>.filter</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isTaxable</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&gt;&gt; </a:t>
            </a:r>
            <a:r>
              <a:rPr lang="en-US" altLang="en-US" dirty="0" err="1">
                <a:solidFill>
                  <a:srgbClr val="2B91AF"/>
                </a:solidFill>
                <a:latin typeface="Consolas" panose="020B0609020204030204" pitchFamily="49" charset="0"/>
                <a:cs typeface="Consolas" panose="020B0609020204030204" pitchFamily="49" charset="0"/>
              </a:rPr>
              <a:t>Seq</a:t>
            </a:r>
            <a:r>
              <a:rPr lang="en-US" altLang="en-US" dirty="0" err="1">
                <a:solidFill>
                  <a:srgbClr val="000000"/>
                </a:solidFill>
                <a:latin typeface="Consolas" panose="020B0609020204030204" pitchFamily="49" charset="0"/>
                <a:cs typeface="Consolas" panose="020B0609020204030204" pitchFamily="49" charset="0"/>
              </a:rPr>
              <a:t>.map</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getPrice</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&gt;&gt; </a:t>
            </a:r>
            <a:r>
              <a:rPr lang="en-US" altLang="en-US" dirty="0" err="1">
                <a:solidFill>
                  <a:srgbClr val="2B91AF"/>
                </a:solidFill>
                <a:latin typeface="Consolas" panose="020B0609020204030204" pitchFamily="49" charset="0"/>
                <a:cs typeface="Consolas" panose="020B0609020204030204" pitchFamily="49" charset="0"/>
              </a:rPr>
              <a:t>Seq</a:t>
            </a:r>
            <a:r>
              <a:rPr lang="en-US" altLang="en-US" dirty="0" err="1">
                <a:solidFill>
                  <a:srgbClr val="000000"/>
                </a:solidFill>
                <a:latin typeface="Consolas" panose="020B0609020204030204" pitchFamily="49" charset="0"/>
                <a:cs typeface="Consolas" panose="020B0609020204030204" pitchFamily="49" charset="0"/>
              </a:rPr>
              <a:t>.sum</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&gt;&gt; </a:t>
            </a:r>
            <a:r>
              <a:rPr lang="en-US" altLang="en-US" dirty="0" err="1">
                <a:solidFill>
                  <a:srgbClr val="000000"/>
                </a:solidFill>
                <a:latin typeface="Consolas" panose="020B0609020204030204" pitchFamily="49" charset="0"/>
                <a:cs typeface="Consolas" panose="020B0609020204030204" pitchFamily="49" charset="0"/>
              </a:rPr>
              <a:t>taxAt</a:t>
            </a:r>
            <a:r>
              <a:rPr lang="en-US" altLang="en-US" dirty="0">
                <a:solidFill>
                  <a:srgbClr val="000000"/>
                </a:solidFill>
                <a:latin typeface="Consolas" panose="020B0609020204030204" pitchFamily="49" charset="0"/>
                <a:cs typeface="Consolas" panose="020B0609020204030204" pitchFamily="49" charset="0"/>
              </a:rPr>
              <a:t> rate </a:t>
            </a:r>
            <a:endParaRPr lang="en-US" altLang="en-US" sz="66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3267000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Template Method</a:t>
            </a:r>
            <a:endParaRPr lang="en-US" dirty="0"/>
          </a:p>
        </p:txBody>
      </p:sp>
      <p:sp>
        <p:nvSpPr>
          <p:cNvPr id="4" name="Content Placeholder 3"/>
          <p:cNvSpPr>
            <a:spLocks noGrp="1"/>
          </p:cNvSpPr>
          <p:nvPr>
            <p:ph idx="1"/>
          </p:nvPr>
        </p:nvSpPr>
        <p:spPr/>
        <p:txBody>
          <a:bodyPr anchor="t">
            <a:normAutofit/>
          </a:bodyPr>
          <a:lstStyle/>
          <a:p>
            <a:pPr marL="0" indent="0" eaLnBrk="0" fontAlgn="base" hangingPunct="0">
              <a:lnSpc>
                <a:spcPct val="120000"/>
              </a:lnSpc>
              <a:spcBef>
                <a:spcPct val="0"/>
              </a:spcBef>
              <a:spcAft>
                <a:spcPct val="0"/>
              </a:spcAft>
              <a:buNone/>
            </a:pPr>
            <a:r>
              <a:rPr lang="en-US" altLang="en-US" sz="2800" dirty="0">
                <a:solidFill>
                  <a:srgbClr val="0000FF"/>
                </a:solidFill>
                <a:latin typeface="Consolas" panose="020B0609020204030204" pitchFamily="49" charset="0"/>
                <a:cs typeface="Consolas" panose="020B0609020204030204" pitchFamily="49" charset="0"/>
              </a:rPr>
              <a:t>let</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calculateTaxInAgnor</a:t>
            </a:r>
            <a:r>
              <a:rPr lang="en-US" altLang="en-US" sz="28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a:solidFill>
                  <a:srgbClr val="0000FF"/>
                </a:solidFill>
                <a:latin typeface="Consolas" panose="020B0609020204030204" pitchFamily="49" charset="0"/>
                <a:cs typeface="Consolas" panose="020B0609020204030204" pitchFamily="49" charset="0"/>
              </a:rPr>
              <a:t>let</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calcFedTax</a:t>
            </a:r>
            <a:r>
              <a:rPr lang="en-US" altLang="en-US" sz="2800" dirty="0">
                <a:solidFill>
                  <a:srgbClr val="000000"/>
                </a:solidFill>
                <a:latin typeface="Consolas" panose="020B0609020204030204" pitchFamily="49" charset="0"/>
                <a:cs typeface="Consolas" panose="020B0609020204030204" pitchFamily="49" charset="0"/>
              </a:rPr>
              <a:t> _ = 0.0m</a:t>
            </a:r>
          </a:p>
          <a:p>
            <a:pPr marL="0" indent="0" eaLnBrk="0" fontAlgn="base" hangingPunct="0">
              <a:lnSpc>
                <a:spcPct val="120000"/>
              </a:lnSpc>
              <a:spcBef>
                <a:spcPct val="0"/>
              </a:spcBef>
              <a:spcAft>
                <a:spcPct val="0"/>
              </a:spcAft>
              <a:buNone/>
            </a:pP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a:solidFill>
                  <a:srgbClr val="0000FF"/>
                </a:solidFill>
                <a:latin typeface="Consolas" panose="020B0609020204030204" pitchFamily="49" charset="0"/>
                <a:cs typeface="Consolas" panose="020B0609020204030204" pitchFamily="49" charset="0"/>
              </a:rPr>
              <a:t>let</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calcStateTax</a:t>
            </a:r>
            <a:r>
              <a:rPr lang="en-US" altLang="en-US" sz="2800" dirty="0">
                <a:solidFill>
                  <a:srgbClr val="000000"/>
                </a:solidFill>
                <a:latin typeface="Consolas" panose="020B0609020204030204" pitchFamily="49" charset="0"/>
                <a:cs typeface="Consolas" panose="020B0609020204030204" pitchFamily="49" charset="0"/>
              </a:rPr>
              <a:t> = </a:t>
            </a:r>
            <a:r>
              <a:rPr lang="en-US" altLang="en-US" sz="2800" dirty="0" err="1">
                <a:solidFill>
                  <a:srgbClr val="000000"/>
                </a:solidFill>
                <a:latin typeface="Consolas" panose="020B0609020204030204" pitchFamily="49" charset="0"/>
                <a:cs typeface="Consolas" panose="020B0609020204030204" pitchFamily="49" charset="0"/>
              </a:rPr>
              <a:t>buildTaxCalculator</a:t>
            </a:r>
            <a:r>
              <a:rPr lang="en-US" altLang="en-US" sz="2800" dirty="0">
                <a:solidFill>
                  <a:srgbClr val="000000"/>
                </a:solidFill>
                <a:latin typeface="Consolas" panose="020B0609020204030204" pitchFamily="49" charset="0"/>
                <a:cs typeface="Consolas" panose="020B0609020204030204" pitchFamily="49" charset="0"/>
              </a:rPr>
              <a:t> [] 0.06m</a:t>
            </a:r>
          </a:p>
          <a:p>
            <a:pPr marL="0" indent="0" eaLnBrk="0" fontAlgn="base" hangingPunct="0">
              <a:lnSpc>
                <a:spcPct val="120000"/>
              </a:lnSpc>
              <a:spcBef>
                <a:spcPct val="0"/>
              </a:spcBef>
              <a:spcAft>
                <a:spcPct val="0"/>
              </a:spcAft>
              <a:buNone/>
            </a:pP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a:solidFill>
                  <a:srgbClr val="0000FF"/>
                </a:solidFill>
                <a:latin typeface="Consolas" panose="020B0609020204030204" pitchFamily="49" charset="0"/>
                <a:cs typeface="Consolas" panose="020B0609020204030204" pitchFamily="49" charset="0"/>
              </a:rPr>
              <a:t>let</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calcLocalTax</a:t>
            </a:r>
            <a:r>
              <a:rPr lang="en-US" altLang="en-US" sz="2800" dirty="0">
                <a:solidFill>
                  <a:srgbClr val="000000"/>
                </a:solidFill>
                <a:latin typeface="Consolas" panose="020B0609020204030204" pitchFamily="49" charset="0"/>
                <a:cs typeface="Consolas" panose="020B0609020204030204" pitchFamily="49" charset="0"/>
              </a:rPr>
              <a:t> = </a:t>
            </a:r>
            <a:r>
              <a:rPr lang="en-US" altLang="en-US" sz="2800" dirty="0" err="1">
                <a:solidFill>
                  <a:srgbClr val="000000"/>
                </a:solidFill>
                <a:latin typeface="Consolas" panose="020B0609020204030204" pitchFamily="49" charset="0"/>
                <a:cs typeface="Consolas" panose="020B0609020204030204" pitchFamily="49" charset="0"/>
              </a:rPr>
              <a:t>buildTaxCalculator</a:t>
            </a:r>
            <a:r>
              <a:rPr lang="en-US" altLang="en-US" sz="2800" dirty="0">
                <a:solidFill>
                  <a:srgbClr val="000000"/>
                </a:solidFill>
                <a:latin typeface="Consolas" panose="020B0609020204030204" pitchFamily="49" charset="0"/>
                <a:cs typeface="Consolas" panose="020B0609020204030204" pitchFamily="49" charset="0"/>
              </a:rPr>
              <a:t> [] 0.03m</a:t>
            </a:r>
          </a:p>
          <a:p>
            <a:pPr marL="0" indent="0" eaLnBrk="0" fontAlgn="base" hangingPunct="0">
              <a:lnSpc>
                <a:spcPct val="120000"/>
              </a:lnSpc>
              <a:spcBef>
                <a:spcPct val="0"/>
              </a:spcBef>
              <a:spcAft>
                <a:spcPct val="0"/>
              </a:spcAft>
              <a:buNone/>
            </a:pPr>
            <a:endParaRPr lang="en-US" altLang="en-US" sz="28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calculateTax</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calcFedTax</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calcStateTax</a:t>
            </a:r>
            <a:r>
              <a:rPr lang="en-US" altLang="en-US" sz="2800" dirty="0">
                <a:solidFill>
                  <a:srgbClr val="000000"/>
                </a:solidFill>
                <a:latin typeface="Consolas" panose="020B0609020204030204" pitchFamily="49" charset="0"/>
                <a:cs typeface="Consolas" panose="020B0609020204030204" pitchFamily="49" charset="0"/>
              </a:rPr>
              <a:t> </a:t>
            </a:r>
            <a:r>
              <a:rPr lang="en-US" altLang="en-US" sz="2800" dirty="0" err="1">
                <a:solidFill>
                  <a:srgbClr val="000000"/>
                </a:solidFill>
                <a:latin typeface="Consolas" panose="020B0609020204030204" pitchFamily="49" charset="0"/>
                <a:cs typeface="Consolas" panose="020B0609020204030204" pitchFamily="49" charset="0"/>
              </a:rPr>
              <a:t>calcLocalTax</a:t>
            </a:r>
            <a:endParaRPr lang="en-US" altLang="en-US" sz="2800" dirty="0">
              <a:solidFill>
                <a:srgbClr val="000000"/>
              </a:solidFill>
              <a:latin typeface="Consolas" panose="020B0609020204030204" pitchFamily="49" charset="0"/>
              <a:cs typeface="Consolas" panose="020B0609020204030204" pitchFamily="49"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1486016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Template Method</a:t>
            </a:r>
            <a:endParaRPr lang="en-US" dirty="0"/>
          </a:p>
        </p:txBody>
      </p:sp>
      <p:sp>
        <p:nvSpPr>
          <p:cNvPr id="4" name="Content Placeholder 3"/>
          <p:cNvSpPr>
            <a:spLocks noGrp="1"/>
          </p:cNvSpPr>
          <p:nvPr>
            <p:ph idx="1"/>
          </p:nvPr>
        </p:nvSpPr>
        <p:spPr/>
        <p:txBody>
          <a:bodyPr anchor="t">
            <a:normAutofit fontScale="85000" lnSpcReduction="10000"/>
          </a:bodyPr>
          <a:lstStyle/>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calculateTaxInBristol</a:t>
            </a: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calcFedTax</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buildTaxCalculator</a:t>
            </a:r>
            <a:r>
              <a:rPr lang="en-US" altLang="en-US" dirty="0">
                <a:solidFill>
                  <a:srgbClr val="000000"/>
                </a:solidFill>
                <a:latin typeface="Consolas" panose="020B0609020204030204" pitchFamily="49" charset="0"/>
                <a:cs typeface="Consolas" panose="020B0609020204030204" pitchFamily="49" charset="0"/>
              </a:rPr>
              <a:t> [] 0.20m</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calcStateTax</a:t>
            </a:r>
            <a:r>
              <a:rPr lang="en-US" altLang="en-US" dirty="0">
                <a:solidFill>
                  <a:srgbClr val="000000"/>
                </a:solidFill>
                <a:latin typeface="Consolas" panose="020B0609020204030204" pitchFamily="49" charset="0"/>
                <a:cs typeface="Consolas" panose="020B0609020204030204" pitchFamily="49" charset="0"/>
              </a:rPr>
              <a:t> _ = 0.0m</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calcLocalTax</a:t>
            </a:r>
            <a:r>
              <a:rPr lang="en-US" altLang="en-US" dirty="0">
                <a:solidFill>
                  <a:srgbClr val="000000"/>
                </a:solidFill>
                <a:latin typeface="Consolas" panose="020B0609020204030204" pitchFamily="49" charset="0"/>
                <a:cs typeface="Consolas" panose="020B0609020204030204" pitchFamily="49" charset="0"/>
              </a:rPr>
              <a:t> = </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buildTaxCalculator</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"Food"</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"Medical"</a:t>
            </a:r>
            <a:r>
              <a:rPr lang="en-US" altLang="en-US" dirty="0">
                <a:solidFill>
                  <a:srgbClr val="000000"/>
                </a:solidFill>
                <a:latin typeface="Consolas" panose="020B0609020204030204" pitchFamily="49" charset="0"/>
                <a:cs typeface="Consolas" panose="020B0609020204030204" pitchFamily="49" charset="0"/>
              </a:rPr>
              <a:t>] 0.015m</a:t>
            </a:r>
          </a:p>
          <a:p>
            <a:pPr marL="0" indent="0" eaLnBrk="0" fontAlgn="base" hangingPunct="0">
              <a:lnSpc>
                <a:spcPct val="120000"/>
              </a:lnSpc>
              <a:spcBef>
                <a:spcPct val="0"/>
              </a:spcBef>
              <a:spcAft>
                <a:spcPct val="0"/>
              </a:spcAft>
              <a:buNone/>
            </a:pP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calculateTax</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calcFedTax</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calcStateTax</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calcLocalTax</a:t>
            </a:r>
            <a:r>
              <a:rPr lang="en-US" altLang="en-US" dirty="0">
                <a:solidFill>
                  <a:srgbClr val="000000"/>
                </a:solidFill>
                <a:latin typeface="Consolas" panose="020B0609020204030204" pitchFamily="49" charset="0"/>
                <a:cs typeface="Consolas" panose="020B0609020204030204" pitchFamily="49" charset="0"/>
              </a:rPr>
              <a:t> </a:t>
            </a:r>
            <a:endParaRPr lang="en-US" altLang="en-US" sz="66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3546416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a:bodyPr>
          <a:lstStyle/>
          <a:p>
            <a:pPr marL="0" indent="0" eaLnBrk="0" fontAlgn="base" hangingPunct="0">
              <a:lnSpc>
                <a:spcPct val="100000"/>
              </a:lnSpc>
              <a:spcBef>
                <a:spcPct val="0"/>
              </a:spcBef>
              <a:spcAft>
                <a:spcPct val="0"/>
              </a:spcAft>
              <a:buNone/>
            </a:pPr>
            <a:r>
              <a:rPr lang="en-US" altLang="en-US" sz="2200" dirty="0">
                <a:solidFill>
                  <a:srgbClr val="0000FF"/>
                </a:solidFill>
                <a:latin typeface="Consolas" panose="020B0609020204030204" pitchFamily="49" charset="0"/>
                <a:cs typeface="Consolas" panose="020B0609020204030204" pitchFamily="49" charset="0"/>
              </a:rPr>
              <a:t>let</a:t>
            </a:r>
            <a:r>
              <a:rPr lang="en-US" altLang="en-US" sz="2200" dirty="0">
                <a:solidFill>
                  <a:srgbClr val="000000"/>
                </a:solidFill>
                <a:latin typeface="Consolas" panose="020B0609020204030204" pitchFamily="49" charset="0"/>
                <a:cs typeface="Consolas" panose="020B0609020204030204" pitchFamily="49" charset="0"/>
              </a:rPr>
              <a:t> items =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  { Name=</a:t>
            </a:r>
            <a:r>
              <a:rPr lang="en-US" altLang="en-US" sz="2200" dirty="0">
                <a:solidFill>
                  <a:srgbClr val="A31515"/>
                </a:solidFill>
                <a:latin typeface="Consolas" panose="020B0609020204030204" pitchFamily="49" charset="0"/>
                <a:cs typeface="Consolas" panose="020B0609020204030204" pitchFamily="49" charset="0"/>
              </a:rPr>
              <a:t>"Fan"</a:t>
            </a:r>
            <a:r>
              <a:rPr lang="en-US" altLang="en-US" sz="2200" dirty="0">
                <a:solidFill>
                  <a:srgbClr val="000000"/>
                </a:solidFill>
                <a:latin typeface="Consolas" panose="020B0609020204030204" pitchFamily="49" charset="0"/>
                <a:cs typeface="Consolas" panose="020B0609020204030204" pitchFamily="49" charset="0"/>
              </a:rPr>
              <a:t>;               Category=</a:t>
            </a:r>
            <a:r>
              <a:rPr lang="en-US" altLang="en-US" sz="2200" dirty="0">
                <a:solidFill>
                  <a:srgbClr val="A31515"/>
                </a:solidFill>
                <a:latin typeface="Consolas" panose="020B0609020204030204" pitchFamily="49" charset="0"/>
                <a:cs typeface="Consolas" panose="020B0609020204030204" pitchFamily="49" charset="0"/>
              </a:rPr>
              <a:t>"Appliance"</a:t>
            </a:r>
            <a:r>
              <a:rPr lang="en-US" altLang="en-US" sz="2200" dirty="0">
                <a:solidFill>
                  <a:srgbClr val="000000"/>
                </a:solidFill>
                <a:latin typeface="Consolas" panose="020B0609020204030204" pitchFamily="49" charset="0"/>
                <a:cs typeface="Consolas" panose="020B0609020204030204" pitchFamily="49" charset="0"/>
              </a:rPr>
              <a:t>; Price= 19.99m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  { Name=</a:t>
            </a:r>
            <a:r>
              <a:rPr lang="en-US" altLang="en-US" sz="2200" dirty="0">
                <a:solidFill>
                  <a:srgbClr val="A31515"/>
                </a:solidFill>
                <a:latin typeface="Consolas" panose="020B0609020204030204" pitchFamily="49" charset="0"/>
                <a:cs typeface="Consolas" panose="020B0609020204030204" pitchFamily="49" charset="0"/>
              </a:rPr>
              <a:t>"Nexium"</a:t>
            </a:r>
            <a:r>
              <a:rPr lang="en-US" altLang="en-US" sz="2200" dirty="0">
                <a:solidFill>
                  <a:srgbClr val="000000"/>
                </a:solidFill>
                <a:latin typeface="Consolas" panose="020B0609020204030204" pitchFamily="49" charset="0"/>
                <a:cs typeface="Consolas" panose="020B0609020204030204" pitchFamily="49" charset="0"/>
              </a:rPr>
              <a:t>;            Category=</a:t>
            </a:r>
            <a:r>
              <a:rPr lang="en-US" altLang="en-US" sz="2200" dirty="0">
                <a:solidFill>
                  <a:srgbClr val="A31515"/>
                </a:solidFill>
                <a:latin typeface="Consolas" panose="020B0609020204030204" pitchFamily="49" charset="0"/>
                <a:cs typeface="Consolas" panose="020B0609020204030204" pitchFamily="49" charset="0"/>
              </a:rPr>
              <a:t>"Medical"</a:t>
            </a:r>
            <a:r>
              <a:rPr lang="en-US" altLang="en-US" sz="2200" dirty="0">
                <a:solidFill>
                  <a:srgbClr val="000000"/>
                </a:solidFill>
                <a:latin typeface="Consolas" panose="020B0609020204030204" pitchFamily="49" charset="0"/>
                <a:cs typeface="Consolas" panose="020B0609020204030204" pitchFamily="49" charset="0"/>
              </a:rPr>
              <a:t>;   Price= 69.99m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  { Name=</a:t>
            </a:r>
            <a:r>
              <a:rPr lang="en-US" altLang="en-US" sz="2200" dirty="0">
                <a:solidFill>
                  <a:srgbClr val="A31515"/>
                </a:solidFill>
                <a:latin typeface="Consolas" panose="020B0609020204030204" pitchFamily="49" charset="0"/>
                <a:cs typeface="Consolas" panose="020B0609020204030204" pitchFamily="49" charset="0"/>
              </a:rPr>
              <a:t>"Chicken Thighs"</a:t>
            </a:r>
            <a:r>
              <a:rPr lang="en-US" altLang="en-US" sz="2200" dirty="0">
                <a:solidFill>
                  <a:srgbClr val="000000"/>
                </a:solidFill>
                <a:latin typeface="Consolas" panose="020B0609020204030204" pitchFamily="49" charset="0"/>
                <a:cs typeface="Consolas" panose="020B0609020204030204" pitchFamily="49" charset="0"/>
              </a:rPr>
              <a:t>;    Category=</a:t>
            </a:r>
            <a:r>
              <a:rPr lang="en-US" altLang="en-US" sz="2200" dirty="0">
                <a:solidFill>
                  <a:srgbClr val="A31515"/>
                </a:solidFill>
                <a:latin typeface="Consolas" panose="020B0609020204030204" pitchFamily="49" charset="0"/>
                <a:cs typeface="Consolas" panose="020B0609020204030204" pitchFamily="49" charset="0"/>
              </a:rPr>
              <a:t>"Food"</a:t>
            </a:r>
            <a:r>
              <a:rPr lang="en-US" altLang="en-US" sz="2200" dirty="0">
                <a:solidFill>
                  <a:srgbClr val="000000"/>
                </a:solidFill>
                <a:latin typeface="Consolas" panose="020B0609020204030204" pitchFamily="49" charset="0"/>
                <a:cs typeface="Consolas" panose="020B0609020204030204" pitchFamily="49" charset="0"/>
              </a:rPr>
              <a:t>;      Price=  7.99m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  { Name=</a:t>
            </a:r>
            <a:r>
              <a:rPr lang="en-US" altLang="en-US" sz="2200" dirty="0">
                <a:solidFill>
                  <a:srgbClr val="A31515"/>
                </a:solidFill>
                <a:latin typeface="Consolas" panose="020B0609020204030204" pitchFamily="49" charset="0"/>
                <a:cs typeface="Consolas" panose="020B0609020204030204" pitchFamily="49" charset="0"/>
              </a:rPr>
              <a:t>"Corn Flakes"</a:t>
            </a:r>
            <a:r>
              <a:rPr lang="en-US" altLang="en-US" sz="2200" dirty="0">
                <a:solidFill>
                  <a:srgbClr val="000000"/>
                </a:solidFill>
                <a:latin typeface="Consolas" panose="020B0609020204030204" pitchFamily="49" charset="0"/>
                <a:cs typeface="Consolas" panose="020B0609020204030204" pitchFamily="49" charset="0"/>
              </a:rPr>
              <a:t>;       Category=</a:t>
            </a:r>
            <a:r>
              <a:rPr lang="en-US" altLang="en-US" sz="2200" dirty="0">
                <a:solidFill>
                  <a:srgbClr val="A31515"/>
                </a:solidFill>
                <a:latin typeface="Consolas" panose="020B0609020204030204" pitchFamily="49" charset="0"/>
                <a:cs typeface="Consolas" panose="020B0609020204030204" pitchFamily="49" charset="0"/>
              </a:rPr>
              <a:t>"Food"</a:t>
            </a:r>
            <a:r>
              <a:rPr lang="en-US" altLang="en-US" sz="2200" dirty="0">
                <a:solidFill>
                  <a:srgbClr val="000000"/>
                </a:solidFill>
                <a:latin typeface="Consolas" panose="020B0609020204030204" pitchFamily="49" charset="0"/>
                <a:cs typeface="Consolas" panose="020B0609020204030204" pitchFamily="49" charset="0"/>
              </a:rPr>
              <a:t>;      Price=  4.99m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  { Name=</a:t>
            </a:r>
            <a:r>
              <a:rPr lang="en-US" altLang="en-US" sz="2200" dirty="0">
                <a:solidFill>
                  <a:srgbClr val="A31515"/>
                </a:solidFill>
                <a:latin typeface="Consolas" panose="020B0609020204030204" pitchFamily="49" charset="0"/>
                <a:cs typeface="Consolas" panose="020B0609020204030204" pitchFamily="49" charset="0"/>
              </a:rPr>
              <a:t>"Bed Sheets"</a:t>
            </a:r>
            <a:r>
              <a:rPr lang="en-US" altLang="en-US" sz="2200" dirty="0">
                <a:solidFill>
                  <a:srgbClr val="000000"/>
                </a:solidFill>
                <a:latin typeface="Consolas" panose="020B0609020204030204" pitchFamily="49" charset="0"/>
                <a:cs typeface="Consolas" panose="020B0609020204030204" pitchFamily="49" charset="0"/>
              </a:rPr>
              <a:t>;        Category=</a:t>
            </a:r>
            <a:r>
              <a:rPr lang="en-US" altLang="en-US" sz="2200" dirty="0">
                <a:solidFill>
                  <a:srgbClr val="A31515"/>
                </a:solidFill>
                <a:latin typeface="Consolas" panose="020B0609020204030204" pitchFamily="49" charset="0"/>
                <a:cs typeface="Consolas" panose="020B0609020204030204" pitchFamily="49" charset="0"/>
              </a:rPr>
              <a:t>"Linen"</a:t>
            </a:r>
            <a:r>
              <a:rPr lang="en-US" altLang="en-US" sz="2200" dirty="0">
                <a:solidFill>
                  <a:srgbClr val="000000"/>
                </a:solidFill>
                <a:latin typeface="Consolas" panose="020B0609020204030204" pitchFamily="49" charset="0"/>
                <a:cs typeface="Consolas" panose="020B0609020204030204" pitchFamily="49" charset="0"/>
              </a:rPr>
              <a:t>;     Price=129.99m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  { Name=</a:t>
            </a:r>
            <a:r>
              <a:rPr lang="en-US" altLang="en-US" sz="2200" dirty="0">
                <a:solidFill>
                  <a:srgbClr val="A31515"/>
                </a:solidFill>
                <a:latin typeface="Consolas" panose="020B0609020204030204" pitchFamily="49" charset="0"/>
                <a:cs typeface="Consolas" panose="020B0609020204030204" pitchFamily="49" charset="0"/>
              </a:rPr>
              <a:t>"Adjustable Wrench"</a:t>
            </a:r>
            <a:r>
              <a:rPr lang="en-US" altLang="en-US" sz="2200" dirty="0">
                <a:solidFill>
                  <a:srgbClr val="000000"/>
                </a:solidFill>
                <a:latin typeface="Consolas" panose="020B0609020204030204" pitchFamily="49" charset="0"/>
                <a:cs typeface="Consolas" panose="020B0609020204030204" pitchFamily="49" charset="0"/>
              </a:rPr>
              <a:t>; Category=</a:t>
            </a:r>
            <a:r>
              <a:rPr lang="en-US" altLang="en-US" sz="2200" dirty="0">
                <a:solidFill>
                  <a:srgbClr val="A31515"/>
                </a:solidFill>
                <a:latin typeface="Consolas" panose="020B0609020204030204" pitchFamily="49" charset="0"/>
                <a:cs typeface="Consolas" panose="020B0609020204030204" pitchFamily="49" charset="0"/>
              </a:rPr>
              <a:t>"Hardware"</a:t>
            </a:r>
            <a:r>
              <a:rPr lang="en-US" altLang="en-US" sz="2200" dirty="0">
                <a:solidFill>
                  <a:srgbClr val="000000"/>
                </a:solidFill>
                <a:latin typeface="Consolas" panose="020B0609020204030204" pitchFamily="49" charset="0"/>
                <a:cs typeface="Consolas" panose="020B0609020204030204" pitchFamily="49" charset="0"/>
              </a:rPr>
              <a:t>;  Price=  6.99m }</a:t>
            </a:r>
          </a:p>
          <a:p>
            <a:pPr marL="0" indent="0" eaLnBrk="0" fontAlgn="base" hangingPunct="0">
              <a:lnSpc>
                <a:spcPct val="100000"/>
              </a:lnSpc>
              <a:spcBef>
                <a:spcPct val="0"/>
              </a:spcBef>
              <a:spcAft>
                <a:spcPct val="0"/>
              </a:spcAft>
              <a:buNone/>
            </a:pPr>
            <a:r>
              <a:rPr lang="en-US" altLang="en-US" sz="2200" dirty="0">
                <a:solidFill>
                  <a:srgbClr val="000000"/>
                </a:solidFill>
                <a:latin typeface="Consolas" panose="020B0609020204030204" pitchFamily="49" charset="0"/>
                <a:cs typeface="Consolas" panose="020B0609020204030204" pitchFamily="49" charset="0"/>
              </a:rPr>
              <a:t>]</a:t>
            </a:r>
            <a:endParaRPr lang="en-US" altLang="en-US" sz="22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3164735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Method</a:t>
            </a:r>
          </a:p>
        </p:txBody>
      </p:sp>
      <p:sp>
        <p:nvSpPr>
          <p:cNvPr id="4" name="Content Placeholder 3"/>
          <p:cNvSpPr>
            <a:spLocks noGrp="1"/>
          </p:cNvSpPr>
          <p:nvPr>
            <p:ph idx="1"/>
          </p:nvPr>
        </p:nvSpPr>
        <p:spPr/>
        <p:txBody>
          <a:bodyPr anchor="t">
            <a:normAutofit fontScale="70000" lnSpcReduction="20000"/>
          </a:bodyPr>
          <a:lstStyle/>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subtotal = items</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 </a:t>
            </a:r>
            <a:r>
              <a:rPr lang="en-US" altLang="en-US" dirty="0" err="1">
                <a:solidFill>
                  <a:srgbClr val="2B91AF"/>
                </a:solidFill>
                <a:latin typeface="Consolas" panose="020B0609020204030204" pitchFamily="49" charset="0"/>
                <a:cs typeface="Consolas" panose="020B0609020204030204" pitchFamily="49" charset="0"/>
              </a:rPr>
              <a:t>Seq</a:t>
            </a:r>
            <a:r>
              <a:rPr lang="en-US" altLang="en-US" dirty="0" err="1">
                <a:solidFill>
                  <a:srgbClr val="000000"/>
                </a:solidFill>
                <a:latin typeface="Consolas" panose="020B0609020204030204" pitchFamily="49" charset="0"/>
                <a:cs typeface="Consolas" panose="020B0609020204030204" pitchFamily="49" charset="0"/>
              </a:rPr>
              <a:t>.map</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getPrice</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|&gt; </a:t>
            </a:r>
            <a:r>
              <a:rPr lang="en-US" altLang="en-US" dirty="0" err="1">
                <a:solidFill>
                  <a:srgbClr val="2B91AF"/>
                </a:solidFill>
                <a:latin typeface="Consolas" panose="020B0609020204030204" pitchFamily="49" charset="0"/>
                <a:cs typeface="Consolas" panose="020B0609020204030204" pitchFamily="49" charset="0"/>
              </a:rPr>
              <a:t>Seq</a:t>
            </a:r>
            <a:r>
              <a:rPr lang="en-US" altLang="en-US" dirty="0" err="1">
                <a:solidFill>
                  <a:srgbClr val="000000"/>
                </a:solidFill>
                <a:latin typeface="Consolas" panose="020B0609020204030204" pitchFamily="49" charset="0"/>
                <a:cs typeface="Consolas" panose="020B0609020204030204" pitchFamily="49" charset="0"/>
              </a:rPr>
              <a:t>.sum</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agnorTax</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calculateTaxInAgnor</a:t>
            </a:r>
            <a:r>
              <a:rPr lang="en-US" altLang="en-US" dirty="0">
                <a:solidFill>
                  <a:srgbClr val="000000"/>
                </a:solidFill>
                <a:latin typeface="Consolas" panose="020B0609020204030204" pitchFamily="49" charset="0"/>
                <a:cs typeface="Consolas" panose="020B0609020204030204" pitchFamily="49" charset="0"/>
              </a:rPr>
              <a:t> items</a:t>
            </a:r>
          </a:p>
          <a:p>
            <a:pPr marL="0" indent="0" eaLnBrk="0" fontAlgn="base" hangingPunct="0">
              <a:lnSpc>
                <a:spcPct val="120000"/>
              </a:lnSpc>
              <a:spcBef>
                <a:spcPct val="0"/>
              </a:spcBef>
              <a:spcAft>
                <a:spcPct val="0"/>
              </a:spcAft>
              <a:buNone/>
            </a:pPr>
            <a:r>
              <a:rPr lang="en-US" altLang="en-US" dirty="0">
                <a:solidFill>
                  <a:srgbClr val="0000FF"/>
                </a:solidFill>
                <a:latin typeface="Consolas" panose="020B0609020204030204" pitchFamily="49" charset="0"/>
                <a:cs typeface="Consolas" panose="020B0609020204030204" pitchFamily="49" charset="0"/>
              </a:rPr>
              <a:t>let</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bristolTax</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calculateTaxInBristol</a:t>
            </a:r>
            <a:r>
              <a:rPr lang="en-US" altLang="en-US" dirty="0">
                <a:solidFill>
                  <a:srgbClr val="000000"/>
                </a:solidFill>
                <a:latin typeface="Consolas" panose="020B0609020204030204" pitchFamily="49" charset="0"/>
                <a:cs typeface="Consolas" panose="020B0609020204030204" pitchFamily="49" charset="0"/>
              </a:rPr>
              <a:t> items</a:t>
            </a:r>
          </a:p>
          <a:p>
            <a:pPr marL="0" indent="0" eaLnBrk="0" fontAlgn="base" hangingPunct="0">
              <a:lnSpc>
                <a:spcPct val="120000"/>
              </a:lnSpc>
              <a:spcBef>
                <a:spcPct val="0"/>
              </a:spcBef>
              <a:spcAft>
                <a:spcPct val="0"/>
              </a:spcAft>
              <a:buNone/>
            </a:pP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"Tax on $</a:t>
            </a:r>
            <a:r>
              <a:rPr lang="en-US" altLang="en-US" dirty="0">
                <a:solidFill>
                  <a:srgbClr val="2B91AF"/>
                </a:solidFill>
                <a:latin typeface="Consolas" panose="020B0609020204030204" pitchFamily="49" charset="0"/>
                <a:cs typeface="Consolas" panose="020B0609020204030204" pitchFamily="49" charset="0"/>
              </a:rPr>
              <a:t>%.2f</a:t>
            </a:r>
            <a:r>
              <a:rPr lang="en-US" altLang="en-US" dirty="0">
                <a:solidFill>
                  <a:srgbClr val="A31515"/>
                </a:solidFill>
                <a:latin typeface="Consolas" panose="020B0609020204030204" pitchFamily="49" charset="0"/>
                <a:cs typeface="Consolas" panose="020B0609020204030204" pitchFamily="49" charset="0"/>
              </a:rPr>
              <a:t> of goods in </a:t>
            </a:r>
            <a:r>
              <a:rPr lang="en-US" altLang="en-US" dirty="0" err="1">
                <a:solidFill>
                  <a:srgbClr val="A31515"/>
                </a:solidFill>
                <a:latin typeface="Consolas" panose="020B0609020204030204" pitchFamily="49" charset="0"/>
                <a:cs typeface="Consolas" panose="020B0609020204030204" pitchFamily="49" charset="0"/>
              </a:rPr>
              <a:t>Agnor</a:t>
            </a:r>
            <a:r>
              <a:rPr lang="en-US" altLang="en-US" dirty="0">
                <a:solidFill>
                  <a:srgbClr val="A31515"/>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%.2f</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subtotal </a:t>
            </a:r>
            <a:r>
              <a:rPr lang="en-US" altLang="en-US" dirty="0" err="1">
                <a:solidFill>
                  <a:srgbClr val="000000"/>
                </a:solidFill>
                <a:latin typeface="Consolas" panose="020B0609020204030204" pitchFamily="49" charset="0"/>
                <a:cs typeface="Consolas" panose="020B0609020204030204" pitchFamily="49" charset="0"/>
              </a:rPr>
              <a:t>agnorTax</a:t>
            </a:r>
            <a:endParaRPr lang="en-US" altLang="en-US"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dirty="0" err="1">
                <a:solidFill>
                  <a:srgbClr val="000000"/>
                </a:solidFill>
                <a:latin typeface="Consolas" panose="020B0609020204030204" pitchFamily="49" charset="0"/>
                <a:cs typeface="Consolas" panose="020B0609020204030204" pitchFamily="49" charset="0"/>
              </a:rPr>
              <a:t>printfn</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A31515"/>
                </a:solidFill>
                <a:latin typeface="Consolas" panose="020B0609020204030204" pitchFamily="49" charset="0"/>
                <a:cs typeface="Consolas" panose="020B0609020204030204" pitchFamily="49" charset="0"/>
              </a:rPr>
              <a:t>"Tax on $</a:t>
            </a:r>
            <a:r>
              <a:rPr lang="en-US" altLang="en-US" dirty="0">
                <a:solidFill>
                  <a:srgbClr val="2B91AF"/>
                </a:solidFill>
                <a:latin typeface="Consolas" panose="020B0609020204030204" pitchFamily="49" charset="0"/>
                <a:cs typeface="Consolas" panose="020B0609020204030204" pitchFamily="49" charset="0"/>
              </a:rPr>
              <a:t>%.2f</a:t>
            </a:r>
            <a:r>
              <a:rPr lang="en-US" altLang="en-US" dirty="0">
                <a:solidFill>
                  <a:srgbClr val="A31515"/>
                </a:solidFill>
                <a:latin typeface="Consolas" panose="020B0609020204030204" pitchFamily="49" charset="0"/>
                <a:cs typeface="Consolas" panose="020B0609020204030204" pitchFamily="49" charset="0"/>
              </a:rPr>
              <a:t> of goods in Bristol: $</a:t>
            </a:r>
            <a:r>
              <a:rPr lang="en-US" altLang="en-US" dirty="0">
                <a:solidFill>
                  <a:srgbClr val="2B91AF"/>
                </a:solidFill>
                <a:latin typeface="Consolas" panose="020B0609020204030204" pitchFamily="49" charset="0"/>
                <a:cs typeface="Consolas" panose="020B0609020204030204" pitchFamily="49" charset="0"/>
              </a:rPr>
              <a:t>%.2f</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dirty="0">
                <a:solidFill>
                  <a:srgbClr val="000000"/>
                </a:solidFill>
                <a:latin typeface="Consolas" panose="020B0609020204030204" pitchFamily="49" charset="0"/>
                <a:cs typeface="Consolas" panose="020B0609020204030204" pitchFamily="49" charset="0"/>
              </a:rPr>
              <a:t>    subtotal </a:t>
            </a:r>
            <a:r>
              <a:rPr lang="en-US" altLang="en-US" dirty="0" err="1">
                <a:solidFill>
                  <a:srgbClr val="000000"/>
                </a:solidFill>
                <a:latin typeface="Consolas" panose="020B0609020204030204" pitchFamily="49" charset="0"/>
                <a:cs typeface="Consolas" panose="020B0609020204030204" pitchFamily="49" charset="0"/>
              </a:rPr>
              <a:t>bristolTax</a:t>
            </a:r>
            <a:r>
              <a:rPr lang="en-US" altLang="en-US" dirty="0">
                <a:solidFill>
                  <a:srgbClr val="000000"/>
                </a:solidFill>
                <a:latin typeface="Consolas" panose="020B0609020204030204" pitchFamily="49" charset="0"/>
                <a:cs typeface="Consolas" panose="020B0609020204030204" pitchFamily="49" charset="0"/>
              </a:rPr>
              <a:t> </a:t>
            </a:r>
            <a:endParaRPr lang="en-US" altLang="en-US" sz="6600" dirty="0">
              <a:latin typeface="Arial" panose="020B0604020202020204" pitchFamily="34" charset="0"/>
            </a:endParaRPr>
          </a:p>
        </p:txBody>
      </p:sp>
      <p:sp>
        <p:nvSpPr>
          <p:cNvPr id="5" name="Text Placeholder 9"/>
          <p:cNvSpPr>
            <a:spLocks noGrp="1"/>
          </p:cNvSpPr>
          <p:nvPr>
            <p:ph type="body" sz="quarter" idx="13"/>
          </p:nvPr>
        </p:nvSpPr>
        <p:spPr>
          <a:xfrm rot="900000">
            <a:off x="11049000" y="457200"/>
            <a:ext cx="762000" cy="762000"/>
          </a:xfrm>
        </p:spPr>
        <p:txBody>
          <a:bodyPr/>
          <a:lstStyle/>
          <a:p>
            <a:r>
              <a:rPr lang="en-US" dirty="0"/>
              <a:t>F#</a:t>
            </a:r>
          </a:p>
        </p:txBody>
      </p:sp>
    </p:spTree>
    <p:extLst>
      <p:ext uri="{BB962C8B-B14F-4D97-AF65-F5344CB8AC3E}">
        <p14:creationId xmlns:p14="http://schemas.microsoft.com/office/powerpoint/2010/main" val="3982795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a:bodyPr>
          <a:lstStyle/>
          <a:p>
            <a:r>
              <a:rPr lang="en-US" dirty="0"/>
              <a:t>Tax on $239.94 of goods in </a:t>
            </a:r>
            <a:r>
              <a:rPr lang="en-US" dirty="0" err="1"/>
              <a:t>Agnor</a:t>
            </a:r>
            <a:r>
              <a:rPr lang="en-US" dirty="0"/>
              <a:t>: $21.59</a:t>
            </a:r>
          </a:p>
          <a:p>
            <a:r>
              <a:rPr lang="en-US" dirty="0"/>
              <a:t>Tax on $239.94 of goods in Bristol: $50.34</a:t>
            </a:r>
          </a:p>
        </p:txBody>
      </p:sp>
    </p:spTree>
    <p:extLst>
      <p:ext uri="{BB962C8B-B14F-4D97-AF65-F5344CB8AC3E}">
        <p14:creationId xmlns:p14="http://schemas.microsoft.com/office/powerpoint/2010/main" val="3468845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761999"/>
            <a:ext cx="10823576" cy="1333501"/>
          </a:xfrm>
        </p:spPr>
        <p:txBody>
          <a:bodyPr/>
          <a:lstStyle/>
          <a:p>
            <a:r>
              <a:rPr lang="en-US" dirty="0"/>
              <a:t>Template Method</a:t>
            </a:r>
          </a:p>
        </p:txBody>
      </p:sp>
      <p:sp>
        <p:nvSpPr>
          <p:cNvPr id="2" name="Text Placeholder 1"/>
          <p:cNvSpPr>
            <a:spLocks noGrp="1"/>
          </p:cNvSpPr>
          <p:nvPr>
            <p:ph type="body" idx="1"/>
          </p:nvPr>
        </p:nvSpPr>
        <p:spPr/>
        <p:txBody>
          <a:bodyPr/>
          <a:lstStyle/>
          <a:p>
            <a:r>
              <a:rPr lang="en-US" dirty="0"/>
              <a:t>C#</a:t>
            </a:r>
          </a:p>
        </p:txBody>
      </p:sp>
      <p:sp>
        <p:nvSpPr>
          <p:cNvPr id="4" name="Content Placeholder 3"/>
          <p:cNvSpPr>
            <a:spLocks noGrp="1"/>
          </p:cNvSpPr>
          <p:nvPr>
            <p:ph sz="half" idx="2"/>
          </p:nvPr>
        </p:nvSpPr>
        <p:spPr/>
        <p:txBody>
          <a:bodyPr>
            <a:normAutofit fontScale="25000" lnSpcReduction="20000"/>
          </a:bodyPr>
          <a:lstStyle/>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abstract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class</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2B91AF"/>
                </a:solidFill>
                <a:latin typeface="Consolas" panose="020B0609020204030204" pitchFamily="49" charset="0"/>
                <a:cs typeface="Consolas" panose="020B0609020204030204" pitchFamily="49" charset="0"/>
              </a:rPr>
              <a:t>TaxCalculator</a:t>
            </a: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CalculateFederalTax</a:t>
            </a:r>
            <a:r>
              <a:rPr lang="en-US" altLang="en-US" sz="1200" dirty="0">
                <a:solidFill>
                  <a:srgbClr val="000000"/>
                </a:solidFill>
                <a:latin typeface="Consolas" panose="020B0609020204030204" pitchFamily="49" charset="0"/>
                <a:cs typeface="Consolas" panose="020B0609020204030204" pitchFamily="49" charset="0"/>
              </a:rPr>
              <a:t>(items)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CalculateStateTax</a:t>
            </a:r>
            <a:r>
              <a:rPr lang="en-US" altLang="en-US" sz="1200" dirty="0">
                <a:solidFill>
                  <a:srgbClr val="000000"/>
                </a:solidFill>
                <a:latin typeface="Consolas" panose="020B0609020204030204" pitchFamily="49" charset="0"/>
                <a:cs typeface="Consolas" panose="020B0609020204030204" pitchFamily="49" charset="0"/>
              </a:rPr>
              <a:t>(items)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CalculateLocalTax</a:t>
            </a:r>
            <a:r>
              <a:rPr lang="en-US" altLang="en-US" sz="1200" dirty="0">
                <a:solidFill>
                  <a:srgbClr val="000000"/>
                </a:solidFill>
                <a:latin typeface="Consolas" panose="020B0609020204030204" pitchFamily="49" charset="0"/>
                <a:cs typeface="Consolas" panose="020B0609020204030204" pitchFamily="49" charset="0"/>
              </a:rPr>
              <a:t>(items);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abstract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CalculateFederalTax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abstract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CalculateStateTax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abstract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CalculateLocalTax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a:t>
            </a:r>
            <a:endParaRPr lang="en-US" altLang="en-US" sz="1200" dirty="0">
              <a:solidFill>
                <a:srgbClr val="0000FF"/>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class</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2B91AF"/>
                </a:solidFill>
                <a:latin typeface="Consolas" panose="020B0609020204030204" pitchFamily="49" charset="0"/>
                <a:cs typeface="Consolas" panose="020B0609020204030204" pitchFamily="49" charset="0"/>
              </a:rPr>
              <a:t>AgnorTaxCalculator</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2B91AF"/>
                </a:solidFill>
                <a:latin typeface="Consolas" panose="020B0609020204030204" pitchFamily="49" charset="0"/>
                <a:cs typeface="Consolas" panose="020B0609020204030204" pitchFamily="49" charset="0"/>
              </a:rPr>
              <a:t>TaxCalculator</a:t>
            </a:r>
            <a:endParaRPr lang="en-US" altLang="en-US" sz="1200"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override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CalculateFederalTax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0;</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override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CalculateStateTax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const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rate = 0.06m;</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foreach</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item </a:t>
            </a:r>
            <a:r>
              <a:rPr lang="en-US" altLang="en-US" sz="1200" dirty="0">
                <a:solidFill>
                  <a:srgbClr val="0000FF"/>
                </a:solidFill>
                <a:latin typeface="Consolas" panose="020B0609020204030204" pitchFamily="49" charset="0"/>
                <a:cs typeface="Consolas" panose="020B0609020204030204" pitchFamily="49" charset="0"/>
              </a:rPr>
              <a:t>in</a:t>
            </a:r>
            <a:r>
              <a:rPr lang="en-US" altLang="en-US" sz="1200" dirty="0">
                <a:solidFill>
                  <a:srgbClr val="000000"/>
                </a:solidFill>
                <a:latin typeface="Consolas" panose="020B0609020204030204" pitchFamily="49" charset="0"/>
                <a:cs typeface="Consolas" panose="020B0609020204030204" pitchFamily="49" charset="0"/>
              </a:rPr>
              <a:t> items) subtotal += </a:t>
            </a:r>
            <a:r>
              <a:rPr lang="en-US" altLang="en-US" sz="1200" dirty="0" err="1">
                <a:solidFill>
                  <a:srgbClr val="000000"/>
                </a:solidFill>
                <a:latin typeface="Consolas" panose="020B0609020204030204" pitchFamily="49" charset="0"/>
                <a:cs typeface="Consolas" panose="020B0609020204030204" pitchFamily="49" charset="0"/>
              </a:rPr>
              <a:t>item.Price</a:t>
            </a: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return</a:t>
            </a:r>
            <a:r>
              <a:rPr lang="en-US" altLang="en-US" sz="1200" dirty="0">
                <a:solidFill>
                  <a:srgbClr val="000000"/>
                </a:solidFill>
                <a:latin typeface="Consolas" panose="020B0609020204030204" pitchFamily="49" charset="0"/>
                <a:cs typeface="Consolas" panose="020B0609020204030204" pitchFamily="49" charset="0"/>
              </a:rPr>
              <a:t> subtotal * rate; </a:t>
            </a:r>
            <a:endParaRPr lang="en-US" altLang="en-US" sz="2800" dirty="0">
              <a:latin typeface="Arial" panose="020B0604020202020204" pitchFamily="34" charset="0"/>
            </a:endParaRP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override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CalculateLocalTax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const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rate = 0.03m;</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foreach</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item </a:t>
            </a:r>
            <a:r>
              <a:rPr lang="en-US" altLang="en-US" sz="1200" dirty="0">
                <a:solidFill>
                  <a:srgbClr val="0000FF"/>
                </a:solidFill>
                <a:latin typeface="Consolas" panose="020B0609020204030204" pitchFamily="49" charset="0"/>
                <a:cs typeface="Consolas" panose="020B0609020204030204" pitchFamily="49" charset="0"/>
              </a:rPr>
              <a:t>in</a:t>
            </a:r>
            <a:r>
              <a:rPr lang="en-US" altLang="en-US" sz="1200" dirty="0">
                <a:solidFill>
                  <a:srgbClr val="000000"/>
                </a:solidFill>
                <a:latin typeface="Consolas" panose="020B0609020204030204" pitchFamily="49" charset="0"/>
                <a:cs typeface="Consolas" panose="020B0609020204030204" pitchFamily="49" charset="0"/>
              </a:rPr>
              <a:t> items) subtotal += </a:t>
            </a:r>
            <a:r>
              <a:rPr lang="en-US" altLang="en-US" sz="1200" dirty="0" err="1">
                <a:solidFill>
                  <a:srgbClr val="000000"/>
                </a:solidFill>
                <a:latin typeface="Consolas" panose="020B0609020204030204" pitchFamily="49" charset="0"/>
                <a:cs typeface="Consolas" panose="020B0609020204030204" pitchFamily="49" charset="0"/>
              </a:rPr>
              <a:t>item.Price</a:t>
            </a: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return</a:t>
            </a:r>
            <a:r>
              <a:rPr lang="en-US" altLang="en-US" sz="1200" dirty="0">
                <a:solidFill>
                  <a:srgbClr val="000000"/>
                </a:solidFill>
                <a:latin typeface="Consolas" panose="020B0609020204030204" pitchFamily="49" charset="0"/>
                <a:cs typeface="Consolas" panose="020B0609020204030204" pitchFamily="49" charset="0"/>
              </a:rPr>
              <a:t> subtotal * rate; </a:t>
            </a:r>
            <a:endParaRPr lang="en-US" altLang="en-US" sz="2800" dirty="0">
              <a:latin typeface="Arial" panose="020B0604020202020204" pitchFamily="34" charset="0"/>
            </a:endParaRP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class</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2B91AF"/>
                </a:solidFill>
                <a:latin typeface="Consolas" panose="020B0609020204030204" pitchFamily="49" charset="0"/>
                <a:cs typeface="Consolas" panose="020B0609020204030204" pitchFamily="49" charset="0"/>
              </a:rPr>
              <a:t>BristolTaxCalculator</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2B91AF"/>
                </a:solidFill>
                <a:latin typeface="Consolas" panose="020B0609020204030204" pitchFamily="49" charset="0"/>
                <a:cs typeface="Consolas" panose="020B0609020204030204" pitchFamily="49" charset="0"/>
              </a:rPr>
              <a:t>TaxCalculator</a:t>
            </a:r>
            <a:endParaRPr lang="en-US" altLang="en-US" sz="1200" dirty="0">
              <a:solidFill>
                <a:srgbClr val="2B91AF"/>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FF"/>
                </a:solidFill>
                <a:latin typeface="Consolas" panose="020B0609020204030204" pitchFamily="49" charset="0"/>
                <a:cs typeface="Consolas" panose="020B0609020204030204" pitchFamily="49" charset="0"/>
              </a:rPr>
              <a:t>    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override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CalculateFederalTax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const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rate = 0.20m;</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foreach</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item </a:t>
            </a:r>
            <a:r>
              <a:rPr lang="en-US" altLang="en-US" sz="1200" dirty="0">
                <a:solidFill>
                  <a:srgbClr val="0000FF"/>
                </a:solidFill>
                <a:latin typeface="Consolas" panose="020B0609020204030204" pitchFamily="49" charset="0"/>
                <a:cs typeface="Consolas" panose="020B0609020204030204" pitchFamily="49" charset="0"/>
              </a:rPr>
              <a:t>in</a:t>
            </a:r>
            <a:r>
              <a:rPr lang="en-US" altLang="en-US" sz="1200" dirty="0">
                <a:solidFill>
                  <a:srgbClr val="000000"/>
                </a:solidFill>
                <a:latin typeface="Consolas" panose="020B0609020204030204" pitchFamily="49" charset="0"/>
                <a:cs typeface="Consolas" panose="020B0609020204030204" pitchFamily="49" charset="0"/>
              </a:rPr>
              <a:t> items) subtotal += </a:t>
            </a:r>
            <a:r>
              <a:rPr lang="en-US" altLang="en-US" sz="1200" dirty="0" err="1">
                <a:solidFill>
                  <a:srgbClr val="000000"/>
                </a:solidFill>
                <a:latin typeface="Consolas" panose="020B0609020204030204" pitchFamily="49" charset="0"/>
                <a:cs typeface="Consolas" panose="020B0609020204030204" pitchFamily="49" charset="0"/>
              </a:rPr>
              <a:t>item.Price</a:t>
            </a: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subtotal * rate;</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override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CalculateStateTax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0;</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public</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override</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CalculateLocalTax</a:t>
            </a:r>
            <a:r>
              <a:rPr lang="en-US" altLang="en-US" sz="1200" dirty="0">
                <a:solidFill>
                  <a:srgbClr val="000000"/>
                </a:solidFill>
                <a:latin typeface="Consolas" panose="020B0609020204030204" pitchFamily="49" charset="0"/>
                <a:cs typeface="Consolas" panose="020B0609020204030204" pitchFamily="49" charset="0"/>
              </a:rPr>
              <a:t>(</a:t>
            </a:r>
            <a:r>
              <a:rPr lang="en-US" altLang="en-US" sz="1200" dirty="0">
                <a:solidFill>
                  <a:srgbClr val="2B91AF"/>
                </a:solidFill>
                <a:latin typeface="Consolas" panose="020B0609020204030204" pitchFamily="49" charset="0"/>
                <a:cs typeface="Consolas" panose="020B0609020204030204" pitchFamily="49" charset="0"/>
              </a:rPr>
              <a:t>List</a:t>
            </a:r>
            <a:r>
              <a:rPr lang="en-US" altLang="en-US" sz="1200" dirty="0">
                <a:solidFill>
                  <a:srgbClr val="000000"/>
                </a:solidFill>
                <a:latin typeface="Consolas" panose="020B0609020204030204" pitchFamily="49" charset="0"/>
                <a:cs typeface="Consolas" panose="020B0609020204030204" pitchFamily="49" charset="0"/>
              </a:rPr>
              <a:t>&lt;</a:t>
            </a:r>
            <a:r>
              <a:rPr lang="en-US" altLang="en-US" sz="1200" dirty="0">
                <a:solidFill>
                  <a:srgbClr val="2B91AF"/>
                </a:solidFill>
                <a:latin typeface="Consolas" panose="020B0609020204030204" pitchFamily="49" charset="0"/>
                <a:cs typeface="Consolas" panose="020B0609020204030204" pitchFamily="49" charset="0"/>
              </a:rPr>
              <a:t>Product</a:t>
            </a:r>
            <a:r>
              <a:rPr lang="en-US" altLang="en-US" sz="1200" dirty="0">
                <a:solidFill>
                  <a:srgbClr val="000000"/>
                </a:solidFill>
                <a:latin typeface="Consolas" panose="020B0609020204030204" pitchFamily="49" charset="0"/>
                <a:cs typeface="Consolas" panose="020B0609020204030204" pitchFamily="49" charset="0"/>
              </a:rPr>
              <a:t>&gt;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const</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decimal</a:t>
            </a:r>
            <a:r>
              <a:rPr lang="en-US" altLang="en-US" sz="1200" dirty="0">
                <a:solidFill>
                  <a:srgbClr val="000000"/>
                </a:solidFill>
                <a:latin typeface="Consolas" panose="020B0609020204030204" pitchFamily="49" charset="0"/>
                <a:cs typeface="Consolas" panose="020B0609020204030204" pitchFamily="49" charset="0"/>
              </a:rPr>
              <a:t> rate = 0.015m;</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subtotal = 0.0m;</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foreach</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FF"/>
                </a:solidFill>
                <a:latin typeface="Consolas" panose="020B0609020204030204" pitchFamily="49" charset="0"/>
                <a:cs typeface="Consolas" panose="020B0609020204030204" pitchFamily="49" charset="0"/>
              </a:rPr>
              <a:t>var</a:t>
            </a:r>
            <a:r>
              <a:rPr lang="en-US" altLang="en-US" sz="1200" dirty="0">
                <a:solidFill>
                  <a:srgbClr val="000000"/>
                </a:solidFill>
                <a:latin typeface="Consolas" panose="020B0609020204030204" pitchFamily="49" charset="0"/>
                <a:cs typeface="Consolas" panose="020B0609020204030204" pitchFamily="49" charset="0"/>
              </a:rPr>
              <a:t> item </a:t>
            </a:r>
            <a:r>
              <a:rPr lang="en-US" altLang="en-US" sz="1200" dirty="0">
                <a:solidFill>
                  <a:srgbClr val="0000FF"/>
                </a:solidFill>
                <a:latin typeface="Consolas" panose="020B0609020204030204" pitchFamily="49" charset="0"/>
                <a:cs typeface="Consolas" panose="020B0609020204030204" pitchFamily="49" charset="0"/>
              </a:rPr>
              <a:t>in</a:t>
            </a:r>
            <a:r>
              <a:rPr lang="en-US" altLang="en-US" sz="1200" dirty="0">
                <a:solidFill>
                  <a:srgbClr val="000000"/>
                </a:solidFill>
                <a:latin typeface="Consolas" panose="020B0609020204030204" pitchFamily="49" charset="0"/>
                <a:cs typeface="Consolas" panose="020B0609020204030204" pitchFamily="49" charset="0"/>
              </a:rPr>
              <a:t> items)</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if</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err="1">
                <a:solidFill>
                  <a:srgbClr val="000000"/>
                </a:solidFill>
                <a:latin typeface="Consolas" panose="020B0609020204030204" pitchFamily="49" charset="0"/>
                <a:cs typeface="Consolas" panose="020B0609020204030204" pitchFamily="49" charset="0"/>
              </a:rPr>
              <a:t>item.Category</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a:solidFill>
                  <a:srgbClr val="A31515"/>
                </a:solidFill>
                <a:latin typeface="Consolas" panose="020B0609020204030204" pitchFamily="49" charset="0"/>
                <a:cs typeface="Consolas" panose="020B0609020204030204" pitchFamily="49" charset="0"/>
              </a:rPr>
              <a:t>"Food"</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err="1">
                <a:solidFill>
                  <a:srgbClr val="000000"/>
                </a:solidFill>
                <a:latin typeface="Consolas" panose="020B0609020204030204" pitchFamily="49" charset="0"/>
                <a:cs typeface="Consolas" panose="020B0609020204030204" pitchFamily="49" charset="0"/>
              </a:rPr>
              <a:t>item.Category</a:t>
            </a:r>
            <a:r>
              <a:rPr lang="en-US" altLang="en-US" sz="1200" dirty="0">
                <a:solidFill>
                  <a:srgbClr val="000000"/>
                </a:solidFill>
                <a:latin typeface="Consolas" panose="020B0609020204030204" pitchFamily="49" charset="0"/>
                <a:cs typeface="Consolas" panose="020B0609020204030204" pitchFamily="49" charset="0"/>
              </a:rPr>
              <a:t> == </a:t>
            </a:r>
            <a:r>
              <a:rPr lang="en-US" altLang="en-US" sz="1200" dirty="0">
                <a:solidFill>
                  <a:srgbClr val="A31515"/>
                </a:solidFill>
                <a:latin typeface="Consolas" panose="020B0609020204030204" pitchFamily="49" charset="0"/>
                <a:cs typeface="Consolas" panose="020B0609020204030204" pitchFamily="49" charset="0"/>
              </a:rPr>
              <a:t>"Medical"</a:t>
            </a: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continue</a:t>
            </a: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subtotal += </a:t>
            </a:r>
            <a:r>
              <a:rPr lang="en-US" altLang="en-US" sz="1200" dirty="0" err="1">
                <a:solidFill>
                  <a:srgbClr val="000000"/>
                </a:solidFill>
                <a:latin typeface="Consolas" panose="020B0609020204030204" pitchFamily="49" charset="0"/>
                <a:cs typeface="Consolas" panose="020B0609020204030204" pitchFamily="49" charset="0"/>
              </a:rPr>
              <a:t>item.Price</a:t>
            </a:r>
            <a:r>
              <a:rPr lang="en-US" altLang="en-US" sz="1200" dirty="0">
                <a:solidFill>
                  <a:srgbClr val="000000"/>
                </a:solidFill>
                <a:latin typeface="Consolas" panose="020B0609020204030204" pitchFamily="49" charset="0"/>
                <a:cs typeface="Consolas" panose="020B0609020204030204" pitchFamily="49" charset="0"/>
              </a:rPr>
              <a:t>;</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r>
              <a:rPr lang="en-US" altLang="en-US" sz="1200" dirty="0">
                <a:solidFill>
                  <a:srgbClr val="0000FF"/>
                </a:solidFill>
                <a:latin typeface="Consolas" panose="020B0609020204030204" pitchFamily="49" charset="0"/>
                <a:cs typeface="Consolas" panose="020B0609020204030204" pitchFamily="49" charset="0"/>
              </a:rPr>
              <a:t>return</a:t>
            </a:r>
            <a:r>
              <a:rPr lang="en-US" altLang="en-US" sz="1200" dirty="0">
                <a:solidFill>
                  <a:srgbClr val="000000"/>
                </a:solidFill>
                <a:latin typeface="Consolas" panose="020B0609020204030204" pitchFamily="49" charset="0"/>
                <a:cs typeface="Consolas" panose="020B0609020204030204" pitchFamily="49" charset="0"/>
              </a:rPr>
              <a:t> subtotal * rate;</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endParaRPr lang="en-US" altLang="en-US" sz="3200" dirty="0">
              <a:latin typeface="Arial" panose="020B0604020202020204" pitchFamily="34" charset="0"/>
            </a:endParaRPr>
          </a:p>
          <a:p>
            <a:pPr marL="0" indent="0" eaLnBrk="0" fontAlgn="base" hangingPunct="0">
              <a:lnSpc>
                <a:spcPct val="120000"/>
              </a:lnSpc>
              <a:spcBef>
                <a:spcPct val="0"/>
              </a:spcBef>
              <a:spcAft>
                <a:spcPct val="0"/>
              </a:spcAft>
              <a:buNone/>
            </a:pPr>
            <a:r>
              <a:rPr lang="en-US" altLang="en-US" sz="1200" dirty="0">
                <a:solidFill>
                  <a:srgbClr val="000000"/>
                </a:solidFill>
                <a:latin typeface="Consolas" panose="020B0609020204030204" pitchFamily="49" charset="0"/>
                <a:cs typeface="Consolas" panose="020B0609020204030204" pitchFamily="49" charset="0"/>
              </a:rPr>
              <a:t> </a:t>
            </a:r>
            <a:endParaRPr lang="en-US" altLang="en-US" sz="2800" dirty="0">
              <a:latin typeface="Arial" panose="020B0604020202020204" pitchFamily="34" charset="0"/>
            </a:endParaRPr>
          </a:p>
        </p:txBody>
      </p:sp>
      <p:sp>
        <p:nvSpPr>
          <p:cNvPr id="5" name="Text Placeholder 4"/>
          <p:cNvSpPr>
            <a:spLocks noGrp="1"/>
          </p:cNvSpPr>
          <p:nvPr>
            <p:ph type="body" sz="quarter" idx="3"/>
          </p:nvPr>
        </p:nvSpPr>
        <p:spPr/>
        <p:txBody>
          <a:bodyPr/>
          <a:lstStyle/>
          <a:p>
            <a:r>
              <a:rPr lang="en-US" dirty="0"/>
              <a:t>F#</a:t>
            </a:r>
          </a:p>
        </p:txBody>
      </p:sp>
      <p:sp>
        <p:nvSpPr>
          <p:cNvPr id="6" name="Content Placeholder 5"/>
          <p:cNvSpPr>
            <a:spLocks noGrp="1"/>
          </p:cNvSpPr>
          <p:nvPr>
            <p:ph sz="quarter" idx="4"/>
          </p:nvPr>
        </p:nvSpPr>
        <p:spPr/>
        <p:txBody>
          <a:bodyPr>
            <a:normAutofit/>
          </a:bodyPr>
          <a:lstStyle/>
          <a:p>
            <a:pPr marL="0" indent="0" eaLnBrk="0" fontAlgn="base" hangingPunct="0">
              <a:lnSpc>
                <a:spcPct val="100000"/>
              </a:lnSpc>
              <a:spcBef>
                <a:spcPct val="0"/>
              </a:spcBef>
              <a:spcAft>
                <a:spcPct val="0"/>
              </a:spcAft>
              <a:buNone/>
            </a:pP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calculateTax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calcFedTax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calcStateTax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calcLocalTax</a:t>
            </a:r>
            <a:r>
              <a:rPr lang="en-US" altLang="en-US" sz="300" dirty="0">
                <a:solidFill>
                  <a:srgbClr val="000000"/>
                </a:solidFill>
                <a:latin typeface="Consolas" panose="020B0609020204030204" pitchFamily="49" charset="0"/>
                <a:cs typeface="Consolas" panose="020B0609020204030204" pitchFamily="49" charset="0"/>
              </a:rPr>
              <a:t> items =</a:t>
            </a:r>
          </a:p>
          <a:p>
            <a:pPr marL="0" indent="0" eaLnBrk="0" fontAlgn="base" hangingPunct="0">
              <a:lnSpc>
                <a:spcPct val="10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calcFedTax</a:t>
            </a:r>
            <a:r>
              <a:rPr lang="en-US" altLang="en-US" sz="300" dirty="0">
                <a:solidFill>
                  <a:srgbClr val="000000"/>
                </a:solidFill>
                <a:latin typeface="Consolas" panose="020B0609020204030204" pitchFamily="49" charset="0"/>
                <a:cs typeface="Consolas" panose="020B0609020204030204" pitchFamily="49" charset="0"/>
              </a:rPr>
              <a:t> items + </a:t>
            </a:r>
          </a:p>
          <a:p>
            <a:pPr marL="0" indent="0" eaLnBrk="0" fontAlgn="base" hangingPunct="0">
              <a:lnSpc>
                <a:spcPct val="10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calcStateTax</a:t>
            </a:r>
            <a:r>
              <a:rPr lang="en-US" altLang="en-US" sz="300" dirty="0">
                <a:solidFill>
                  <a:srgbClr val="000000"/>
                </a:solidFill>
                <a:latin typeface="Consolas" panose="020B0609020204030204" pitchFamily="49" charset="0"/>
                <a:cs typeface="Consolas" panose="020B0609020204030204" pitchFamily="49" charset="0"/>
              </a:rPr>
              <a:t> items + </a:t>
            </a:r>
          </a:p>
          <a:p>
            <a:pPr marL="0" indent="0" eaLnBrk="0" fontAlgn="base" hangingPunct="0">
              <a:lnSpc>
                <a:spcPct val="10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calcLocalTax</a:t>
            </a:r>
            <a:r>
              <a:rPr lang="en-US" altLang="en-US" sz="300" dirty="0">
                <a:solidFill>
                  <a:srgbClr val="000000"/>
                </a:solidFill>
                <a:latin typeface="Consolas" panose="020B0609020204030204" pitchFamily="49" charset="0"/>
                <a:cs typeface="Consolas" panose="020B0609020204030204" pitchFamily="49" charset="0"/>
              </a:rPr>
              <a:t> items</a:t>
            </a:r>
          </a:p>
          <a:p>
            <a:pPr marL="0" indent="0" eaLnBrk="0" fontAlgn="base" hangingPunct="0">
              <a:lnSpc>
                <a:spcPct val="120000"/>
              </a:lnSpc>
              <a:spcBef>
                <a:spcPct val="0"/>
              </a:spcBef>
              <a:spcAft>
                <a:spcPct val="0"/>
              </a:spcAft>
              <a:buNone/>
            </a:pP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getPrice</a:t>
            </a:r>
            <a:r>
              <a:rPr lang="en-US" altLang="en-US" sz="300" dirty="0">
                <a:solidFill>
                  <a:srgbClr val="000000"/>
                </a:solidFill>
                <a:latin typeface="Consolas" panose="020B0609020204030204" pitchFamily="49" charset="0"/>
                <a:cs typeface="Consolas" panose="020B0609020204030204" pitchFamily="49" charset="0"/>
              </a:rPr>
              <a:t> item = </a:t>
            </a:r>
            <a:r>
              <a:rPr lang="en-US" altLang="en-US" sz="300" dirty="0" err="1">
                <a:solidFill>
                  <a:srgbClr val="000000"/>
                </a:solidFill>
                <a:latin typeface="Consolas" panose="020B0609020204030204" pitchFamily="49" charset="0"/>
                <a:cs typeface="Consolas" panose="020B0609020204030204" pitchFamily="49" charset="0"/>
              </a:rPr>
              <a:t>item.Price</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taxAt</a:t>
            </a:r>
            <a:r>
              <a:rPr lang="en-US" altLang="en-US" sz="300" dirty="0">
                <a:solidFill>
                  <a:srgbClr val="000000"/>
                </a:solidFill>
                <a:latin typeface="Consolas" panose="020B0609020204030204" pitchFamily="49" charset="0"/>
                <a:cs typeface="Consolas" panose="020B0609020204030204" pitchFamily="49" charset="0"/>
              </a:rPr>
              <a:t> rate subtotal = rate * subtotal</a:t>
            </a:r>
          </a:p>
          <a:p>
            <a:pPr marL="0" indent="0" eaLnBrk="0" fontAlgn="base" hangingPunct="0">
              <a:lnSpc>
                <a:spcPct val="120000"/>
              </a:lnSpc>
              <a:spcBef>
                <a:spcPct val="0"/>
              </a:spcBef>
              <a:spcAft>
                <a:spcPct val="0"/>
              </a:spcAft>
              <a:buNone/>
            </a:pP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buildTaxCalculator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exemptCategories</a:t>
            </a:r>
            <a:r>
              <a:rPr lang="en-US" altLang="en-US" sz="300" dirty="0">
                <a:solidFill>
                  <a:srgbClr val="000000"/>
                </a:solidFill>
                <a:latin typeface="Consolas" panose="020B0609020204030204" pitchFamily="49" charset="0"/>
                <a:cs typeface="Consolas" panose="020B0609020204030204" pitchFamily="49" charset="0"/>
              </a:rPr>
              <a:t> rate =</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isTaxable</a:t>
            </a:r>
            <a:r>
              <a:rPr lang="en-US" altLang="en-US" sz="300" dirty="0">
                <a:solidFill>
                  <a:srgbClr val="000000"/>
                </a:solidFill>
                <a:latin typeface="Consolas" panose="020B0609020204030204" pitchFamily="49" charset="0"/>
                <a:cs typeface="Consolas" panose="020B0609020204030204" pitchFamily="49" charset="0"/>
              </a:rPr>
              <a:t> item = </a:t>
            </a:r>
            <a:r>
              <a:rPr lang="en-US" altLang="en-US" sz="300" dirty="0" err="1">
                <a:solidFill>
                  <a:srgbClr val="000000"/>
                </a:solidFill>
                <a:latin typeface="Consolas" panose="020B0609020204030204" pitchFamily="49" charset="0"/>
                <a:cs typeface="Consolas" panose="020B0609020204030204" pitchFamily="49" charset="0"/>
              </a:rPr>
              <a:t>exemptCategories</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|&gt; </a:t>
            </a:r>
            <a:r>
              <a:rPr lang="en-US" altLang="en-US" sz="300" dirty="0" err="1">
                <a:solidFill>
                  <a:srgbClr val="2B91AF"/>
                </a:solidFill>
                <a:latin typeface="Consolas" panose="020B0609020204030204" pitchFamily="49" charset="0"/>
                <a:cs typeface="Consolas" panose="020B0609020204030204" pitchFamily="49" charset="0"/>
              </a:rPr>
              <a:t>List</a:t>
            </a:r>
            <a:r>
              <a:rPr lang="en-US" altLang="en-US" sz="300" dirty="0" err="1">
                <a:solidFill>
                  <a:srgbClr val="000000"/>
                </a:solidFill>
                <a:latin typeface="Consolas" panose="020B0609020204030204" pitchFamily="49" charset="0"/>
                <a:cs typeface="Consolas" panose="020B0609020204030204" pitchFamily="49" charset="0"/>
              </a:rPr>
              <a:t>.contains</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item.Category</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|&gt; not</a:t>
            </a:r>
          </a:p>
          <a:p>
            <a:pPr marL="0" indent="0" eaLnBrk="0" fontAlgn="base" hangingPunct="0">
              <a:lnSpc>
                <a:spcPct val="120000"/>
              </a:lnSpc>
              <a:spcBef>
                <a:spcPct val="0"/>
              </a:spcBef>
              <a:spcAft>
                <a:spcPct val="0"/>
              </a:spcAft>
              <a:buNone/>
            </a:pP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Seq</a:t>
            </a:r>
            <a:r>
              <a:rPr lang="en-US" altLang="en-US" sz="300" dirty="0" err="1">
                <a:solidFill>
                  <a:srgbClr val="000000"/>
                </a:solidFill>
                <a:latin typeface="Consolas" panose="020B0609020204030204" pitchFamily="49" charset="0"/>
                <a:cs typeface="Consolas" panose="020B0609020204030204" pitchFamily="49" charset="0"/>
              </a:rPr>
              <a:t>.filter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isTaxable</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&gt;&gt; </a:t>
            </a:r>
            <a:r>
              <a:rPr lang="en-US" altLang="en-US" sz="300" dirty="0" err="1">
                <a:solidFill>
                  <a:srgbClr val="2B91AF"/>
                </a:solidFill>
                <a:latin typeface="Consolas" panose="020B0609020204030204" pitchFamily="49" charset="0"/>
                <a:cs typeface="Consolas" panose="020B0609020204030204" pitchFamily="49" charset="0"/>
              </a:rPr>
              <a:t>Seq</a:t>
            </a:r>
            <a:r>
              <a:rPr lang="en-US" altLang="en-US" sz="300" dirty="0" err="1">
                <a:solidFill>
                  <a:srgbClr val="000000"/>
                </a:solidFill>
                <a:latin typeface="Consolas" panose="020B0609020204030204" pitchFamily="49" charset="0"/>
                <a:cs typeface="Consolas" panose="020B0609020204030204" pitchFamily="49" charset="0"/>
              </a:rPr>
              <a:t>.map</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getPrice</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&gt;&gt; </a:t>
            </a:r>
            <a:r>
              <a:rPr lang="en-US" altLang="en-US" sz="300" dirty="0" err="1">
                <a:solidFill>
                  <a:srgbClr val="2B91AF"/>
                </a:solidFill>
                <a:latin typeface="Consolas" panose="020B0609020204030204" pitchFamily="49" charset="0"/>
                <a:cs typeface="Consolas" panose="020B0609020204030204" pitchFamily="49" charset="0"/>
              </a:rPr>
              <a:t>Seq</a:t>
            </a:r>
            <a:r>
              <a:rPr lang="en-US" altLang="en-US" sz="300" dirty="0" err="1">
                <a:solidFill>
                  <a:srgbClr val="000000"/>
                </a:solidFill>
                <a:latin typeface="Consolas" panose="020B0609020204030204" pitchFamily="49" charset="0"/>
                <a:cs typeface="Consolas" panose="020B0609020204030204" pitchFamily="49" charset="0"/>
              </a:rPr>
              <a:t>.sum</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&gt;&gt; </a:t>
            </a:r>
            <a:r>
              <a:rPr lang="en-US" altLang="en-US" sz="300" dirty="0" err="1">
                <a:solidFill>
                  <a:srgbClr val="000000"/>
                </a:solidFill>
                <a:latin typeface="Consolas" panose="020B0609020204030204" pitchFamily="49" charset="0"/>
                <a:cs typeface="Consolas" panose="020B0609020204030204" pitchFamily="49" charset="0"/>
              </a:rPr>
              <a:t>taxAt</a:t>
            </a:r>
            <a:r>
              <a:rPr lang="en-US" altLang="en-US" sz="300" dirty="0">
                <a:solidFill>
                  <a:srgbClr val="000000"/>
                </a:solidFill>
                <a:latin typeface="Consolas" panose="020B0609020204030204" pitchFamily="49" charset="0"/>
                <a:cs typeface="Consolas" panose="020B0609020204030204" pitchFamily="49" charset="0"/>
              </a:rPr>
              <a:t> rate</a:t>
            </a:r>
          </a:p>
          <a:p>
            <a:pPr marL="0" indent="0" eaLnBrk="0" fontAlgn="base" hangingPunct="0">
              <a:lnSpc>
                <a:spcPct val="120000"/>
              </a:lnSpc>
              <a:spcBef>
                <a:spcPct val="0"/>
              </a:spcBef>
              <a:spcAft>
                <a:spcPct val="0"/>
              </a:spcAft>
              <a:buNone/>
            </a:pP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calculateTaxInAgnor</a:t>
            </a:r>
            <a:r>
              <a:rPr lang="en-US" altLang="en-US" sz="3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calcFedTax</a:t>
            </a:r>
            <a:r>
              <a:rPr lang="en-US" altLang="en-US" sz="300" dirty="0">
                <a:solidFill>
                  <a:srgbClr val="000000"/>
                </a:solidFill>
                <a:latin typeface="Consolas" panose="020B0609020204030204" pitchFamily="49" charset="0"/>
                <a:cs typeface="Consolas" panose="020B0609020204030204" pitchFamily="49" charset="0"/>
              </a:rPr>
              <a:t> _ = 0.0m</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calcStateTax</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000000"/>
                </a:solidFill>
                <a:latin typeface="Consolas" panose="020B0609020204030204" pitchFamily="49" charset="0"/>
                <a:cs typeface="Consolas" panose="020B0609020204030204" pitchFamily="49" charset="0"/>
              </a:rPr>
              <a:t>buildTaxCalculator</a:t>
            </a:r>
            <a:r>
              <a:rPr lang="en-US" altLang="en-US" sz="300" dirty="0">
                <a:solidFill>
                  <a:srgbClr val="000000"/>
                </a:solidFill>
                <a:latin typeface="Consolas" panose="020B0609020204030204" pitchFamily="49" charset="0"/>
                <a:cs typeface="Consolas" panose="020B0609020204030204" pitchFamily="49" charset="0"/>
              </a:rPr>
              <a:t> [] 0.06m</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calcLocalTax</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000000"/>
                </a:solidFill>
                <a:latin typeface="Consolas" panose="020B0609020204030204" pitchFamily="49" charset="0"/>
                <a:cs typeface="Consolas" panose="020B0609020204030204" pitchFamily="49" charset="0"/>
              </a:rPr>
              <a:t>buildTaxCalculator</a:t>
            </a:r>
            <a:r>
              <a:rPr lang="en-US" altLang="en-US" sz="300" dirty="0">
                <a:solidFill>
                  <a:srgbClr val="000000"/>
                </a:solidFill>
                <a:latin typeface="Consolas" panose="020B0609020204030204" pitchFamily="49" charset="0"/>
                <a:cs typeface="Consolas" panose="020B0609020204030204" pitchFamily="49" charset="0"/>
              </a:rPr>
              <a:t> [] 0.03m</a:t>
            </a:r>
          </a:p>
          <a:p>
            <a:pPr marL="0" indent="0" eaLnBrk="0" fontAlgn="base" hangingPunct="0">
              <a:lnSpc>
                <a:spcPct val="120000"/>
              </a:lnSpc>
              <a:spcBef>
                <a:spcPct val="0"/>
              </a:spcBef>
              <a:spcAft>
                <a:spcPct val="0"/>
              </a:spcAft>
              <a:buNone/>
            </a:pP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calculateTax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calcFedTax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calcStateTax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calcLocalTax</a:t>
            </a: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calculateTaxInBristol</a:t>
            </a:r>
            <a:r>
              <a:rPr lang="en-US" altLang="en-US" sz="300" dirty="0">
                <a:solidFill>
                  <a:srgbClr val="000000"/>
                </a:solidFill>
                <a:latin typeface="Consolas" panose="020B0609020204030204" pitchFamily="49" charset="0"/>
                <a:cs typeface="Consolas" panose="020B0609020204030204" pitchFamily="49" charset="0"/>
              </a:rPr>
              <a:t> =</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calcFedTax</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000000"/>
                </a:solidFill>
                <a:latin typeface="Consolas" panose="020B0609020204030204" pitchFamily="49" charset="0"/>
                <a:cs typeface="Consolas" panose="020B0609020204030204" pitchFamily="49" charset="0"/>
              </a:rPr>
              <a:t>buildTaxCalculator</a:t>
            </a:r>
            <a:r>
              <a:rPr lang="en-US" altLang="en-US" sz="300" dirty="0">
                <a:solidFill>
                  <a:srgbClr val="000000"/>
                </a:solidFill>
                <a:latin typeface="Consolas" panose="020B0609020204030204" pitchFamily="49" charset="0"/>
                <a:cs typeface="Consolas" panose="020B0609020204030204" pitchFamily="49" charset="0"/>
              </a:rPr>
              <a:t> [] 0.20m</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calcStateTax</a:t>
            </a:r>
            <a:r>
              <a:rPr lang="en-US" altLang="en-US" sz="300" dirty="0">
                <a:solidFill>
                  <a:srgbClr val="000000"/>
                </a:solidFill>
                <a:latin typeface="Consolas" panose="020B0609020204030204" pitchFamily="49" charset="0"/>
                <a:cs typeface="Consolas" panose="020B0609020204030204" pitchFamily="49" charset="0"/>
              </a:rPr>
              <a:t> _ = 0.0m</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calcLocalTax</a:t>
            </a:r>
            <a:r>
              <a:rPr lang="en-US" altLang="en-US" sz="300" dirty="0">
                <a:solidFill>
                  <a:srgbClr val="000000"/>
                </a:solidFill>
                <a:latin typeface="Consolas" panose="020B0609020204030204" pitchFamily="49" charset="0"/>
                <a:cs typeface="Consolas" panose="020B0609020204030204" pitchFamily="49" charset="0"/>
              </a:rPr>
              <a:t> = </a:t>
            </a: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buildTaxCalculator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A31515"/>
                </a:solidFill>
                <a:latin typeface="Consolas" panose="020B0609020204030204" pitchFamily="49" charset="0"/>
                <a:cs typeface="Consolas" panose="020B0609020204030204" pitchFamily="49" charset="0"/>
              </a:rPr>
              <a:t>"Food"</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A31515"/>
                </a:solidFill>
                <a:latin typeface="Consolas" panose="020B0609020204030204" pitchFamily="49" charset="0"/>
                <a:cs typeface="Consolas" panose="020B0609020204030204" pitchFamily="49" charset="0"/>
              </a:rPr>
              <a:t>"Medical"</a:t>
            </a:r>
            <a:r>
              <a:rPr lang="en-US" altLang="en-US" sz="300" dirty="0">
                <a:solidFill>
                  <a:srgbClr val="000000"/>
                </a:solidFill>
                <a:latin typeface="Consolas" panose="020B0609020204030204" pitchFamily="49" charset="0"/>
                <a:cs typeface="Consolas" panose="020B0609020204030204" pitchFamily="49" charset="0"/>
              </a:rPr>
              <a:t>] 0.015m</a:t>
            </a:r>
          </a:p>
          <a:p>
            <a:pPr marL="0" indent="0" eaLnBrk="0" fontAlgn="base" hangingPunct="0">
              <a:lnSpc>
                <a:spcPct val="120000"/>
              </a:lnSpc>
              <a:spcBef>
                <a:spcPct val="0"/>
              </a:spcBef>
              <a:spcAft>
                <a:spcPct val="0"/>
              </a:spcAft>
              <a:buNone/>
            </a:pPr>
            <a:endParaRPr lang="en-US" altLang="en-US" sz="300" dirty="0">
              <a:solidFill>
                <a:srgbClr val="000000"/>
              </a:solidFill>
              <a:latin typeface="Consolas" panose="020B0609020204030204" pitchFamily="49" charset="0"/>
              <a:cs typeface="Consolas" panose="020B0609020204030204" pitchFamily="49" charset="0"/>
            </a:endParaRPr>
          </a:p>
          <a:p>
            <a:pPr marL="0" indent="0" eaLnBrk="0" fontAlgn="base" hangingPunct="0">
              <a:lnSpc>
                <a:spcPct val="120000"/>
              </a:lnSpc>
              <a:spcBef>
                <a:spcPct val="0"/>
              </a:spcBef>
              <a:spcAft>
                <a:spcPct val="0"/>
              </a:spcAft>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calculateTax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calcFedTax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calcStateTax</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calcLocalTax</a:t>
            </a:r>
            <a:r>
              <a:rPr lang="en-US" altLang="en-US" sz="300" dirty="0">
                <a:solidFill>
                  <a:srgbClr val="000000"/>
                </a:solidFill>
                <a:latin typeface="Consolas" panose="020B0609020204030204" pitchFamily="49" charset="0"/>
                <a:cs typeface="Consolas" panose="020B0609020204030204" pitchFamily="49" charset="0"/>
              </a:rPr>
              <a:t> </a:t>
            </a:r>
            <a:endParaRPr lang="en-US" altLang="en-US" sz="300" dirty="0">
              <a:latin typeface="Arial" panose="020B0604020202020204" pitchFamily="34" charset="0"/>
            </a:endParaRPr>
          </a:p>
          <a:p>
            <a:pPr marL="0" indent="0" eaLnBrk="0" fontAlgn="base" hangingPunct="0">
              <a:lnSpc>
                <a:spcPct val="120000"/>
              </a:lnSpc>
              <a:spcBef>
                <a:spcPct val="0"/>
              </a:spcBef>
              <a:spcAft>
                <a:spcPct val="0"/>
              </a:spcAft>
              <a:buNone/>
            </a:pPr>
            <a:endParaRPr lang="en-US" altLang="en-US" sz="300" dirty="0">
              <a:latin typeface="Arial" panose="020B0604020202020204" pitchFamily="34" charset="0"/>
            </a:endParaRPr>
          </a:p>
        </p:txBody>
      </p:sp>
    </p:spTree>
    <p:extLst>
      <p:ext uri="{BB962C8B-B14F-4D97-AF65-F5344CB8AC3E}">
        <p14:creationId xmlns:p14="http://schemas.microsoft.com/office/powerpoint/2010/main" val="45180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animEffect transition="in" filter="fade">
                                      <p:cBhvr>
                                        <p:cTn id="43" dur="500"/>
                                        <p:tgtEl>
                                          <p:spTgt spid="6">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3" end="13"/>
                                            </p:txEl>
                                          </p:spTgt>
                                        </p:tgtEl>
                                        <p:attrNameLst>
                                          <p:attrName>style.visibility</p:attrName>
                                        </p:attrNameLst>
                                      </p:cBhvr>
                                      <p:to>
                                        <p:strVal val="visible"/>
                                      </p:to>
                                    </p:set>
                                    <p:animEffect transition="in" filter="fade">
                                      <p:cBhvr>
                                        <p:cTn id="46" dur="500"/>
                                        <p:tgtEl>
                                          <p:spTgt spid="6">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Effect transition="in" filter="fade">
                                      <p:cBhvr>
                                        <p:cTn id="49" dur="500"/>
                                        <p:tgtEl>
                                          <p:spTgt spid="6">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5" end="15"/>
                                            </p:txEl>
                                          </p:spTgt>
                                        </p:tgtEl>
                                        <p:attrNameLst>
                                          <p:attrName>style.visibility</p:attrName>
                                        </p:attrNameLst>
                                      </p:cBhvr>
                                      <p:to>
                                        <p:strVal val="visible"/>
                                      </p:to>
                                    </p:set>
                                    <p:animEffect transition="in" filter="fade">
                                      <p:cBhvr>
                                        <p:cTn id="52" dur="500"/>
                                        <p:tgtEl>
                                          <p:spTgt spid="6">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animEffect transition="in" filter="fade">
                                      <p:cBhvr>
                                        <p:cTn id="55" dur="500"/>
                                        <p:tgtEl>
                                          <p:spTgt spid="6">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7" end="17"/>
                                            </p:txEl>
                                          </p:spTgt>
                                        </p:tgtEl>
                                        <p:attrNameLst>
                                          <p:attrName>style.visibility</p:attrName>
                                        </p:attrNameLst>
                                      </p:cBhvr>
                                      <p:to>
                                        <p:strVal val="visible"/>
                                      </p:to>
                                    </p:set>
                                    <p:animEffect transition="in" filter="fade">
                                      <p:cBhvr>
                                        <p:cTn id="58" dur="500"/>
                                        <p:tgtEl>
                                          <p:spTgt spid="6">
                                            <p:txEl>
                                              <p:pRg st="17" end="1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Effect transition="in" filter="fade">
                                      <p:cBhvr>
                                        <p:cTn id="61" dur="500"/>
                                        <p:tgtEl>
                                          <p:spTgt spid="6">
                                            <p:txEl>
                                              <p:pRg st="18" end="18"/>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20" end="20"/>
                                            </p:txEl>
                                          </p:spTgt>
                                        </p:tgtEl>
                                        <p:attrNameLst>
                                          <p:attrName>style.visibility</p:attrName>
                                        </p:attrNameLst>
                                      </p:cBhvr>
                                      <p:to>
                                        <p:strVal val="visible"/>
                                      </p:to>
                                    </p:set>
                                    <p:animEffect transition="in" filter="fade">
                                      <p:cBhvr>
                                        <p:cTn id="64" dur="500"/>
                                        <p:tgtEl>
                                          <p:spTgt spid="6">
                                            <p:txEl>
                                              <p:pRg st="20" end="20"/>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21" end="21"/>
                                            </p:txEl>
                                          </p:spTgt>
                                        </p:tgtEl>
                                        <p:attrNameLst>
                                          <p:attrName>style.visibility</p:attrName>
                                        </p:attrNameLst>
                                      </p:cBhvr>
                                      <p:to>
                                        <p:strVal val="visible"/>
                                      </p:to>
                                    </p:set>
                                    <p:animEffect transition="in" filter="fade">
                                      <p:cBhvr>
                                        <p:cTn id="67" dur="500"/>
                                        <p:tgtEl>
                                          <p:spTgt spid="6">
                                            <p:txEl>
                                              <p:pRg st="21" end="21"/>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22" end="22"/>
                                            </p:txEl>
                                          </p:spTgt>
                                        </p:tgtEl>
                                        <p:attrNameLst>
                                          <p:attrName>style.visibility</p:attrName>
                                        </p:attrNameLst>
                                      </p:cBhvr>
                                      <p:to>
                                        <p:strVal val="visible"/>
                                      </p:to>
                                    </p:set>
                                    <p:animEffect transition="in" filter="fade">
                                      <p:cBhvr>
                                        <p:cTn id="70" dur="500"/>
                                        <p:tgtEl>
                                          <p:spTgt spid="6">
                                            <p:txEl>
                                              <p:pRg st="22" end="22"/>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23" end="23"/>
                                            </p:txEl>
                                          </p:spTgt>
                                        </p:tgtEl>
                                        <p:attrNameLst>
                                          <p:attrName>style.visibility</p:attrName>
                                        </p:attrNameLst>
                                      </p:cBhvr>
                                      <p:to>
                                        <p:strVal val="visible"/>
                                      </p:to>
                                    </p:set>
                                    <p:animEffect transition="in" filter="fade">
                                      <p:cBhvr>
                                        <p:cTn id="73" dur="500"/>
                                        <p:tgtEl>
                                          <p:spTgt spid="6">
                                            <p:txEl>
                                              <p:pRg st="23" end="23"/>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
                                            <p:txEl>
                                              <p:pRg st="24" end="24"/>
                                            </p:txEl>
                                          </p:spTgt>
                                        </p:tgtEl>
                                        <p:attrNameLst>
                                          <p:attrName>style.visibility</p:attrName>
                                        </p:attrNameLst>
                                      </p:cBhvr>
                                      <p:to>
                                        <p:strVal val="visible"/>
                                      </p:to>
                                    </p:set>
                                    <p:animEffect transition="in" filter="fade">
                                      <p:cBhvr>
                                        <p:cTn id="76" dur="500"/>
                                        <p:tgtEl>
                                          <p:spTgt spid="6">
                                            <p:txEl>
                                              <p:pRg st="24" end="24"/>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xEl>
                                              <p:pRg st="25" end="25"/>
                                            </p:txEl>
                                          </p:spTgt>
                                        </p:tgtEl>
                                        <p:attrNameLst>
                                          <p:attrName>style.visibility</p:attrName>
                                        </p:attrNameLst>
                                      </p:cBhvr>
                                      <p:to>
                                        <p:strVal val="visible"/>
                                      </p:to>
                                    </p:set>
                                    <p:animEffect transition="in" filter="fade">
                                      <p:cBhvr>
                                        <p:cTn id="79" dur="500"/>
                                        <p:tgtEl>
                                          <p:spTgt spid="6">
                                            <p:txEl>
                                              <p:pRg st="25" end="25"/>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
                                            <p:txEl>
                                              <p:pRg st="27" end="27"/>
                                            </p:txEl>
                                          </p:spTgt>
                                        </p:tgtEl>
                                        <p:attrNameLst>
                                          <p:attrName>style.visibility</p:attrName>
                                        </p:attrNameLst>
                                      </p:cBhvr>
                                      <p:to>
                                        <p:strVal val="visible"/>
                                      </p:to>
                                    </p:set>
                                    <p:animEffect transition="in" filter="fade">
                                      <p:cBhvr>
                                        <p:cTn id="82" dur="500"/>
                                        <p:tgtEl>
                                          <p:spTgt spid="6">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Strategy</a:t>
            </a:r>
          </a:p>
        </p:txBody>
      </p:sp>
      <p:grpSp>
        <p:nvGrpSpPr>
          <p:cNvPr id="6" name="Group 5"/>
          <p:cNvGrpSpPr/>
          <p:nvPr/>
        </p:nvGrpSpPr>
        <p:grpSpPr>
          <a:xfrm>
            <a:off x="3886200" y="3505200"/>
            <a:ext cx="4419600" cy="2057400"/>
            <a:chOff x="3657600" y="2895600"/>
            <a:chExt cx="4876800" cy="2057400"/>
          </a:xfrm>
        </p:grpSpPr>
        <p:sp>
          <p:nvSpPr>
            <p:cNvPr id="3" name="Rectangle 2"/>
            <p:cNvSpPr/>
            <p:nvPr/>
          </p:nvSpPr>
          <p:spPr>
            <a:xfrm>
              <a:off x="3657600" y="2895600"/>
              <a:ext cx="4876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Complex</a:t>
              </a:r>
            </a:p>
          </p:txBody>
        </p:sp>
        <p:sp>
          <p:nvSpPr>
            <p:cNvPr id="4" name="Rectangle 3"/>
            <p:cNvSpPr/>
            <p:nvPr/>
          </p:nvSpPr>
          <p:spPr>
            <a:xfrm>
              <a:off x="3657600" y="4267200"/>
              <a:ext cx="4876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u="sng" dirty="0"/>
                <a:t>create</a:t>
              </a:r>
              <a:r>
                <a:rPr lang="en-US" dirty="0"/>
                <a:t>(re: double, </a:t>
              </a:r>
              <a:r>
                <a:rPr lang="en-US" dirty="0" err="1"/>
                <a:t>im</a:t>
              </a:r>
              <a:r>
                <a:rPr lang="en-US" dirty="0"/>
                <a:t>: double): Complex</a:t>
              </a:r>
            </a:p>
          </p:txBody>
        </p:sp>
        <p:sp>
          <p:nvSpPr>
            <p:cNvPr id="25" name="Rectangle 24"/>
            <p:cNvSpPr/>
            <p:nvPr/>
          </p:nvSpPr>
          <p:spPr>
            <a:xfrm>
              <a:off x="3657600" y="3352800"/>
              <a:ext cx="48768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+Re: double</a:t>
              </a:r>
            </a:p>
            <a:p>
              <a:r>
                <a:rPr lang="en-US" dirty="0"/>
                <a:t>+</a:t>
              </a:r>
              <a:r>
                <a:rPr lang="en-US" dirty="0" err="1"/>
                <a:t>Im</a:t>
              </a:r>
              <a:r>
                <a:rPr lang="en-US" dirty="0"/>
                <a:t>: double</a:t>
              </a:r>
            </a:p>
          </p:txBody>
        </p:sp>
      </p:grpSp>
    </p:spTree>
    <p:extLst>
      <p:ext uri="{BB962C8B-B14F-4D97-AF65-F5344CB8AC3E}">
        <p14:creationId xmlns:p14="http://schemas.microsoft.com/office/powerpoint/2010/main" val="782208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Dependency Injection</a:t>
            </a:r>
          </a:p>
        </p:txBody>
      </p:sp>
      <p:cxnSp>
        <p:nvCxnSpPr>
          <p:cNvPr id="20" name="Connector: Elbow 19"/>
          <p:cNvCxnSpPr>
            <a:stCxn id="4" idx="2"/>
            <a:endCxn id="25" idx="1"/>
          </p:cNvCxnSpPr>
          <p:nvPr/>
        </p:nvCxnSpPr>
        <p:spPr>
          <a:xfrm rot="16200000" flipH="1">
            <a:off x="5347375" y="2908974"/>
            <a:ext cx="506651" cy="3886200"/>
          </a:xfrm>
          <a:prstGeom prst="bentConnector2">
            <a:avLst/>
          </a:prstGeom>
          <a:ln w="57150">
            <a:solidFill>
              <a:schemeClr val="bg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Connector: Elbow 19"/>
          <p:cNvCxnSpPr>
            <a:stCxn id="3" idx="3"/>
            <a:endCxn id="21" idx="1"/>
          </p:cNvCxnSpPr>
          <p:nvPr/>
        </p:nvCxnSpPr>
        <p:spPr>
          <a:xfrm flipV="1">
            <a:off x="5334000" y="3453289"/>
            <a:ext cx="2209800" cy="2460"/>
          </a:xfrm>
          <a:prstGeom prst="bentConnector3">
            <a:avLst>
              <a:gd name="adj1" fmla="val 50000"/>
            </a:avLst>
          </a:prstGeom>
          <a:ln w="57150">
            <a:solidFill>
              <a:schemeClr val="bg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981200" y="3227149"/>
            <a:ext cx="3352800" cy="1371600"/>
            <a:chOff x="2438400" y="2514600"/>
            <a:chExt cx="2743200" cy="1371600"/>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Resource</a:t>
              </a:r>
            </a:p>
          </p:txBody>
        </p:sp>
        <p:sp>
          <p:nvSpPr>
            <p:cNvPr id="4" name="Rectangle 3"/>
            <p:cNvSpPr/>
            <p:nvPr/>
          </p:nvSpPr>
          <p:spPr>
            <a:xfrm>
              <a:off x="2438400" y="2971800"/>
              <a:ext cx="2743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u="sng" dirty="0"/>
                <a:t>create</a:t>
              </a:r>
              <a:r>
                <a:rPr lang="en-US" dirty="0"/>
                <a:t>(:</a:t>
              </a:r>
              <a:r>
                <a:rPr lang="en-US" dirty="0" err="1"/>
                <a:t>IServiceA</a:t>
              </a:r>
              <a:r>
                <a:rPr lang="en-US" dirty="0"/>
                <a:t>, :</a:t>
              </a:r>
              <a:r>
                <a:rPr lang="en-US" dirty="0" err="1"/>
                <a:t>IServiceB</a:t>
              </a:r>
              <a:r>
                <a:rPr lang="en-US" dirty="0"/>
                <a:t>)</a:t>
              </a:r>
            </a:p>
            <a:p>
              <a:r>
                <a:rPr lang="en-US" dirty="0"/>
                <a:t>+Execute()</a:t>
              </a:r>
              <a:endParaRPr lang="en-US" i="1" dirty="0"/>
            </a:p>
          </p:txBody>
        </p:sp>
      </p:grpSp>
      <p:grpSp>
        <p:nvGrpSpPr>
          <p:cNvPr id="19" name="Group 18"/>
          <p:cNvGrpSpPr/>
          <p:nvPr/>
        </p:nvGrpSpPr>
        <p:grpSpPr>
          <a:xfrm>
            <a:off x="7543800" y="3072289"/>
            <a:ext cx="2374964" cy="1371600"/>
            <a:chOff x="7010400" y="2514600"/>
            <a:chExt cx="2743200" cy="1371600"/>
          </a:xfrm>
        </p:grpSpPr>
        <p:sp>
          <p:nvSpPr>
            <p:cNvPr id="21" name="Rectangle 20"/>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IServiceA</a:t>
              </a:r>
              <a:endParaRPr lang="en-US" b="1" dirty="0"/>
            </a:p>
          </p:txBody>
        </p:sp>
        <p:sp>
          <p:nvSpPr>
            <p:cNvPr id="22" name="Rectangle 21"/>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Operation</a:t>
              </a:r>
              <a:r>
                <a:rPr lang="en-US" dirty="0"/>
                <a:t>()</a:t>
              </a:r>
            </a:p>
          </p:txBody>
        </p:sp>
      </p:grpSp>
      <p:grpSp>
        <p:nvGrpSpPr>
          <p:cNvPr id="23" name="Group 22"/>
          <p:cNvGrpSpPr/>
          <p:nvPr/>
        </p:nvGrpSpPr>
        <p:grpSpPr>
          <a:xfrm>
            <a:off x="7543800" y="4724400"/>
            <a:ext cx="2374964" cy="1371600"/>
            <a:chOff x="7010400" y="2514600"/>
            <a:chExt cx="2743200" cy="1371600"/>
          </a:xfrm>
        </p:grpSpPr>
        <p:sp>
          <p:nvSpPr>
            <p:cNvPr id="25" name="Rectangle 24"/>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IServiceB</a:t>
              </a:r>
              <a:endParaRPr lang="en-US" b="1" dirty="0"/>
            </a:p>
          </p:txBody>
        </p:sp>
        <p:sp>
          <p:nvSpPr>
            <p:cNvPr id="26" name="Rectangle 25"/>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Operation</a:t>
              </a:r>
              <a:r>
                <a:rPr lang="en-US" dirty="0"/>
                <a:t>()</a:t>
              </a:r>
            </a:p>
          </p:txBody>
        </p:sp>
      </p:grpSp>
    </p:spTree>
    <p:extLst>
      <p:ext uri="{BB962C8B-B14F-4D97-AF65-F5344CB8AC3E}">
        <p14:creationId xmlns:p14="http://schemas.microsoft.com/office/powerpoint/2010/main" val="3609383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6172200" y="2996089"/>
            <a:ext cx="1691527"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lang="en-US" b="1" dirty="0" err="1">
                <a:solidFill>
                  <a:schemeClr val="bg2"/>
                </a:solidFill>
                <a:effectLst>
                  <a:outerShdw blurRad="50800" dist="38100" dir="2700000" algn="tl" rotWithShape="0">
                    <a:prstClr val="black">
                      <a:alpha val="40000"/>
                    </a:prstClr>
                  </a:outerShdw>
                </a:effectLst>
              </a:rPr>
              <a:t>loggingService</a:t>
            </a:r>
            <a:endParaRPr lang="en-US" b="1" dirty="0">
              <a:solidFill>
                <a:schemeClr val="bg2"/>
              </a:solidFill>
              <a:effectLst>
                <a:outerShdw blurRad="50800" dist="38100" dir="2700000" algn="tl" rotWithShape="0">
                  <a:prstClr val="black">
                    <a:alpha val="40000"/>
                  </a:prstClr>
                </a:outerShdw>
              </a:effectLst>
            </a:endParaRPr>
          </a:p>
        </p:txBody>
      </p:sp>
      <p:sp>
        <p:nvSpPr>
          <p:cNvPr id="35" name="TextBox 34"/>
          <p:cNvSpPr txBox="1"/>
          <p:nvPr/>
        </p:nvSpPr>
        <p:spPr>
          <a:xfrm>
            <a:off x="6477000" y="4644866"/>
            <a:ext cx="1407208"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lang="en-US" b="1" dirty="0" err="1">
                <a:solidFill>
                  <a:schemeClr val="bg2"/>
                </a:solidFill>
                <a:effectLst>
                  <a:outerShdw blurRad="50800" dist="38100" dir="2700000" algn="tl" rotWithShape="0">
                    <a:prstClr val="black">
                      <a:alpha val="40000"/>
                    </a:prstClr>
                  </a:outerShdw>
                </a:effectLst>
              </a:rPr>
              <a:t>dataService</a:t>
            </a:r>
            <a:endParaRPr lang="en-US" b="1" dirty="0">
              <a:solidFill>
                <a:schemeClr val="bg2"/>
              </a:solidFill>
              <a:effectLst>
                <a:outerShdw blurRad="50800" dist="38100" dir="2700000" algn="tl" rotWithShape="0">
                  <a:prstClr val="black">
                    <a:alpha val="40000"/>
                  </a:prstClr>
                </a:outerShdw>
              </a:effectLst>
            </a:endParaRPr>
          </a:p>
        </p:txBody>
      </p:sp>
      <p:sp>
        <p:nvSpPr>
          <p:cNvPr id="2" name="Title 1"/>
          <p:cNvSpPr>
            <a:spLocks noGrp="1"/>
          </p:cNvSpPr>
          <p:nvPr>
            <p:ph type="title"/>
          </p:nvPr>
        </p:nvSpPr>
        <p:spPr>
          <a:ln>
            <a:noFill/>
          </a:ln>
        </p:spPr>
        <p:txBody>
          <a:bodyPr/>
          <a:lstStyle/>
          <a:p>
            <a:r>
              <a:rPr lang="en-US" dirty="0"/>
              <a:t>Dependency Injection</a:t>
            </a:r>
          </a:p>
        </p:txBody>
      </p:sp>
      <p:grpSp>
        <p:nvGrpSpPr>
          <p:cNvPr id="5" name="Group 4"/>
          <p:cNvGrpSpPr/>
          <p:nvPr/>
        </p:nvGrpSpPr>
        <p:grpSpPr>
          <a:xfrm>
            <a:off x="762000" y="3227149"/>
            <a:ext cx="4419600" cy="1371600"/>
            <a:chOff x="2438400" y="2514600"/>
            <a:chExt cx="2743200" cy="1371600"/>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PersonRepository</a:t>
              </a:r>
              <a:endParaRPr lang="en-US" b="1" dirty="0"/>
            </a:p>
          </p:txBody>
        </p:sp>
        <p:sp>
          <p:nvSpPr>
            <p:cNvPr id="4" name="Rectangle 3"/>
            <p:cNvSpPr/>
            <p:nvPr/>
          </p:nvSpPr>
          <p:spPr>
            <a:xfrm>
              <a:off x="2438400" y="2971800"/>
              <a:ext cx="27432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u="sng" dirty="0"/>
                <a:t>create</a:t>
              </a:r>
              <a:r>
                <a:rPr lang="en-US" dirty="0"/>
                <a:t>(:</a:t>
              </a:r>
              <a:r>
                <a:rPr lang="en-US" dirty="0" err="1"/>
                <a:t>ILoggingService</a:t>
              </a:r>
              <a:r>
                <a:rPr lang="en-US" dirty="0"/>
                <a:t>, :</a:t>
              </a:r>
              <a:r>
                <a:rPr lang="en-US" dirty="0" err="1"/>
                <a:t>IDataService</a:t>
              </a:r>
              <a:r>
                <a:rPr lang="en-US" dirty="0"/>
                <a:t>)</a:t>
              </a:r>
            </a:p>
            <a:p>
              <a:r>
                <a:rPr lang="en-US" dirty="0"/>
                <a:t>+</a:t>
              </a:r>
              <a:r>
                <a:rPr lang="en-US" dirty="0" err="1"/>
                <a:t>GetPerson</a:t>
              </a:r>
              <a:r>
                <a:rPr lang="en-US" dirty="0"/>
                <a:t>(id: long): Person</a:t>
              </a:r>
              <a:endParaRPr lang="en-US" i="1" dirty="0"/>
            </a:p>
          </p:txBody>
        </p:sp>
      </p:grpSp>
      <p:cxnSp>
        <p:nvCxnSpPr>
          <p:cNvPr id="20" name="Connector: Elbow 19"/>
          <p:cNvCxnSpPr>
            <a:stCxn id="4" idx="2"/>
            <a:endCxn id="25" idx="1"/>
          </p:cNvCxnSpPr>
          <p:nvPr/>
        </p:nvCxnSpPr>
        <p:spPr>
          <a:xfrm rot="16200000" flipH="1">
            <a:off x="5264793" y="2305756"/>
            <a:ext cx="506651" cy="5092636"/>
          </a:xfrm>
          <a:prstGeom prst="bentConnector2">
            <a:avLst/>
          </a:prstGeom>
          <a:ln w="57150">
            <a:solidFill>
              <a:schemeClr val="bg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064436" y="3072289"/>
            <a:ext cx="3365564" cy="1371600"/>
            <a:chOff x="7010400" y="2514600"/>
            <a:chExt cx="2743200" cy="1371600"/>
          </a:xfrm>
        </p:grpSpPr>
        <p:sp>
          <p:nvSpPr>
            <p:cNvPr id="21" name="Rectangle 20"/>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ILoggingService</a:t>
              </a:r>
              <a:endParaRPr lang="en-US" b="1" dirty="0"/>
            </a:p>
          </p:txBody>
        </p:sp>
        <p:sp>
          <p:nvSpPr>
            <p:cNvPr id="22" name="Rectangle 21"/>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Log</a:t>
              </a:r>
              <a:r>
                <a:rPr lang="en-US" dirty="0"/>
                <a:t>(message: string): void</a:t>
              </a:r>
            </a:p>
          </p:txBody>
        </p:sp>
      </p:grpSp>
      <p:grpSp>
        <p:nvGrpSpPr>
          <p:cNvPr id="23" name="Group 22"/>
          <p:cNvGrpSpPr/>
          <p:nvPr/>
        </p:nvGrpSpPr>
        <p:grpSpPr>
          <a:xfrm>
            <a:off x="8064436" y="4724400"/>
            <a:ext cx="3365564" cy="1371600"/>
            <a:chOff x="7010400" y="2514600"/>
            <a:chExt cx="2743200" cy="1371600"/>
          </a:xfrm>
        </p:grpSpPr>
        <p:sp>
          <p:nvSpPr>
            <p:cNvPr id="25" name="Rectangle 24"/>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IDataService</a:t>
              </a:r>
              <a:endParaRPr lang="en-US" b="1" dirty="0"/>
            </a:p>
          </p:txBody>
        </p:sp>
        <p:sp>
          <p:nvSpPr>
            <p:cNvPr id="26" name="Rectangle 25"/>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err="1"/>
                <a:t>LoadPerson</a:t>
              </a:r>
              <a:r>
                <a:rPr lang="en-US" dirty="0"/>
                <a:t>(id: long): Person</a:t>
              </a:r>
            </a:p>
          </p:txBody>
        </p:sp>
      </p:grpSp>
      <p:cxnSp>
        <p:nvCxnSpPr>
          <p:cNvPr id="27" name="Connector: Elbow 19"/>
          <p:cNvCxnSpPr>
            <a:stCxn id="3" idx="3"/>
            <a:endCxn id="21" idx="1"/>
          </p:cNvCxnSpPr>
          <p:nvPr/>
        </p:nvCxnSpPr>
        <p:spPr>
          <a:xfrm flipV="1">
            <a:off x="5181600" y="3453289"/>
            <a:ext cx="2882836" cy="2460"/>
          </a:xfrm>
          <a:prstGeom prst="bentConnector3">
            <a:avLst>
              <a:gd name="adj1" fmla="val 50000"/>
            </a:avLst>
          </a:prstGeom>
          <a:ln w="57150">
            <a:solidFill>
              <a:schemeClr val="bg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485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Dependency Injection</a:t>
            </a:r>
            <a:endParaRPr lang="en-US" dirty="0"/>
          </a:p>
        </p:txBody>
      </p:sp>
      <p:sp>
        <p:nvSpPr>
          <p:cNvPr id="5" name="Content Placeholder 4"/>
          <p:cNvSpPr>
            <a:spLocks noGrp="1"/>
          </p:cNvSpPr>
          <p:nvPr>
            <p:ph idx="1"/>
          </p:nvPr>
        </p:nvSpPr>
        <p:spPr/>
        <p:txBody>
          <a:bodyPr>
            <a:normAutofit fontScale="70000" lnSpcReduction="20000"/>
          </a:bodyPr>
          <a:lstStyle/>
          <a:p>
            <a:pPr marL="0" indent="0">
              <a:lnSpc>
                <a:spcPct val="120000"/>
              </a:lnSpc>
              <a:spcBef>
                <a:spcPts val="0"/>
              </a:spcBef>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PersonRepository</a:t>
            </a:r>
            <a:endParaRPr lang="en-US" altLang="en-US"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private</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readonly</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ILoggingService</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loggingSvc</a:t>
            </a: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private</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readonly</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IDataService</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dataSvc</a:t>
            </a: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PersonRepository</a:t>
            </a:r>
            <a:r>
              <a:rPr lang="en-US" altLang="en-US" dirty="0">
                <a:solidFill>
                  <a:srgbClr val="000000"/>
                </a:solidFill>
                <a:latin typeface="Consolas" panose="020B0609020204030204" pitchFamily="49" charset="0"/>
                <a:cs typeface="Consolas" panose="020B0609020204030204" pitchFamily="49" charset="0"/>
              </a:rPr>
              <a:t>(</a:t>
            </a:r>
            <a:r>
              <a:rPr lang="en-US" altLang="en-US" dirty="0" err="1">
                <a:solidFill>
                  <a:srgbClr val="2B91AF"/>
                </a:solidFill>
                <a:latin typeface="Consolas" panose="020B0609020204030204" pitchFamily="49" charset="0"/>
                <a:cs typeface="Consolas" panose="020B0609020204030204" pitchFamily="49" charset="0"/>
              </a:rPr>
              <a:t>ILoggingService</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loggingSvc</a:t>
            </a: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IDataService</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dataSvc</a:t>
            </a: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this</a:t>
            </a:r>
            <a:r>
              <a:rPr lang="en-US" altLang="en-US" dirty="0" err="1">
                <a:solidFill>
                  <a:srgbClr val="000000"/>
                </a:solidFill>
                <a:latin typeface="Consolas" panose="020B0609020204030204" pitchFamily="49" charset="0"/>
                <a:cs typeface="Consolas" panose="020B0609020204030204" pitchFamily="49" charset="0"/>
              </a:rPr>
              <a:t>.loggingSvc</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loggingSvc</a:t>
            </a: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this</a:t>
            </a:r>
            <a:r>
              <a:rPr lang="en-US" altLang="en-US" dirty="0" err="1">
                <a:solidFill>
                  <a:srgbClr val="000000"/>
                </a:solidFill>
                <a:latin typeface="Consolas" panose="020B0609020204030204" pitchFamily="49" charset="0"/>
                <a:cs typeface="Consolas" panose="020B0609020204030204" pitchFamily="49" charset="0"/>
              </a:rPr>
              <a:t>.dataSvc</a:t>
            </a:r>
            <a:r>
              <a:rPr lang="en-US" altLang="en-US" dirty="0">
                <a:solidFill>
                  <a:srgbClr val="000000"/>
                </a:solidFill>
                <a:latin typeface="Consolas" panose="020B0609020204030204" pitchFamily="49" charset="0"/>
                <a:cs typeface="Consolas" panose="020B0609020204030204" pitchFamily="49" charset="0"/>
              </a:rPr>
              <a:t> = </a:t>
            </a:r>
            <a:r>
              <a:rPr lang="en-US" altLang="en-US" dirty="0" err="1">
                <a:solidFill>
                  <a:srgbClr val="000000"/>
                </a:solidFill>
                <a:latin typeface="Consolas" panose="020B0609020204030204" pitchFamily="49" charset="0"/>
                <a:cs typeface="Consolas" panose="020B0609020204030204" pitchFamily="49" charset="0"/>
              </a:rPr>
              <a:t>dataSvc</a:t>
            </a: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600" dirty="0">
              <a:latin typeface="Arial" panose="020B0604020202020204" pitchFamily="34" charset="0"/>
            </a:endParaRPr>
          </a:p>
        </p:txBody>
      </p:sp>
      <p:sp>
        <p:nvSpPr>
          <p:cNvPr id="6" name="Text Placeholder 9"/>
          <p:cNvSpPr>
            <a:spLocks noGrp="1"/>
          </p:cNvSpPr>
          <p:nvPr>
            <p:ph type="body" sz="quarter" idx="13"/>
          </p:nvPr>
        </p:nvSpPr>
        <p:spPr>
          <a:xfrm rot="900000">
            <a:off x="11049000" y="457200"/>
            <a:ext cx="762000" cy="762000"/>
          </a:xfrm>
        </p:spPr>
        <p:txBody>
          <a:bodyPr>
            <a:normAutofit/>
          </a:bodyPr>
          <a:lstStyle/>
          <a:p>
            <a:r>
              <a:rPr lang="en-US" dirty="0"/>
              <a:t>C#</a:t>
            </a:r>
          </a:p>
        </p:txBody>
      </p:sp>
    </p:spTree>
    <p:extLst>
      <p:ext uri="{BB962C8B-B14F-4D97-AF65-F5344CB8AC3E}">
        <p14:creationId xmlns:p14="http://schemas.microsoft.com/office/powerpoint/2010/main" val="4239560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62500" lnSpcReduction="20000"/>
          </a:bodyPr>
          <a:lstStyle/>
          <a:p>
            <a:pPr marL="0" indent="0">
              <a:lnSpc>
                <a:spcPct val="120000"/>
              </a:lnSpc>
              <a:spcBef>
                <a:spcPts val="0"/>
              </a:spcBef>
              <a:buNone/>
            </a:pP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class</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2B91AF"/>
                </a:solidFill>
                <a:latin typeface="Consolas" panose="020B0609020204030204" pitchFamily="49" charset="0"/>
                <a:cs typeface="Consolas" panose="020B0609020204030204" pitchFamily="49" charset="0"/>
              </a:rPr>
              <a:t>PersonRepository</a:t>
            </a:r>
            <a:endParaRPr lang="en-US" altLang="en-US"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a:t>
            </a:r>
          </a:p>
          <a:p>
            <a:pPr>
              <a:lnSpc>
                <a:spcPct val="120000"/>
              </a:lnSpc>
              <a:spcBef>
                <a:spcPts val="0"/>
              </a:spcBef>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8000"/>
                </a:solidFill>
              </a:rPr>
              <a:t> // ... </a:t>
            </a:r>
            <a:endParaRPr lang="en-US" altLang="en-US" dirty="0">
              <a:solidFill>
                <a:srgbClr val="0000FF"/>
              </a:solidFill>
              <a:latin typeface="Consolas" panose="020B0609020204030204" pitchFamily="49" charset="0"/>
              <a:cs typeface="Consolas" panose="020B0609020204030204" pitchFamily="49" charset="0"/>
            </a:endParaRPr>
          </a:p>
          <a:p>
            <a:pPr marL="0" indent="0">
              <a:lnSpc>
                <a:spcPct val="120000"/>
              </a:lnSpc>
              <a:spcBef>
                <a:spcPts val="0"/>
              </a:spcBef>
              <a:buNone/>
            </a:pPr>
            <a:endParaRPr lang="en-US" altLang="en-US" dirty="0">
              <a:solidFill>
                <a:srgbClr val="0000FF"/>
              </a:solidFill>
            </a:endParaRP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public</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Person</a:t>
            </a: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GetPerson</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0000FF"/>
                </a:solidFill>
                <a:latin typeface="Consolas" panose="020B0609020204030204" pitchFamily="49" charset="0"/>
                <a:cs typeface="Consolas" panose="020B0609020204030204" pitchFamily="49" charset="0"/>
              </a:rPr>
              <a:t>long</a:t>
            </a:r>
            <a:r>
              <a:rPr lang="en-US" altLang="en-US" dirty="0">
                <a:solidFill>
                  <a:srgbClr val="000000"/>
                </a:solidFill>
                <a:latin typeface="Consolas" panose="020B0609020204030204" pitchFamily="49" charset="0"/>
                <a:cs typeface="Consolas" panose="020B0609020204030204" pitchFamily="49" charset="0"/>
              </a:rPr>
              <a:t> id)</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FF"/>
                </a:solidFill>
                <a:latin typeface="Consolas" panose="020B0609020204030204" pitchFamily="49" charset="0"/>
                <a:cs typeface="Consolas" panose="020B0609020204030204" pitchFamily="49" charset="0"/>
              </a:rPr>
              <a:t>var</a:t>
            </a:r>
            <a:r>
              <a:rPr lang="en-US" altLang="en-US" dirty="0">
                <a:solidFill>
                  <a:srgbClr val="000000"/>
                </a:solidFill>
                <a:latin typeface="Consolas" panose="020B0609020204030204" pitchFamily="49" charset="0"/>
                <a:cs typeface="Consolas" panose="020B0609020204030204" pitchFamily="49" charset="0"/>
              </a:rPr>
              <a:t> person = </a:t>
            </a:r>
            <a:r>
              <a:rPr lang="en-US" altLang="en-US" dirty="0" err="1">
                <a:solidFill>
                  <a:srgbClr val="000000"/>
                </a:solidFill>
                <a:latin typeface="Consolas" panose="020B0609020204030204" pitchFamily="49" charset="0"/>
                <a:cs typeface="Consolas" panose="020B0609020204030204" pitchFamily="49" charset="0"/>
              </a:rPr>
              <a:t>dataSvc.LoadPerson</a:t>
            </a:r>
            <a:r>
              <a:rPr lang="en-US" altLang="en-US" dirty="0">
                <a:solidFill>
                  <a:srgbClr val="000000"/>
                </a:solidFill>
                <a:latin typeface="Consolas" panose="020B0609020204030204" pitchFamily="49" charset="0"/>
                <a:cs typeface="Consolas" panose="020B0609020204030204" pitchFamily="49" charset="0"/>
              </a:rPr>
              <a:t>(id);</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err="1">
                <a:solidFill>
                  <a:srgbClr val="000000"/>
                </a:solidFill>
                <a:latin typeface="Consolas" panose="020B0609020204030204" pitchFamily="49" charset="0"/>
                <a:cs typeface="Consolas" panose="020B0609020204030204" pitchFamily="49" charset="0"/>
              </a:rPr>
              <a:t>loggingSvc.Log</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$"Loaded Person: </a:t>
            </a:r>
            <a:r>
              <a:rPr lang="en-US" altLang="en-US" dirty="0">
                <a:solidFill>
                  <a:srgbClr val="000000"/>
                </a:solidFill>
                <a:latin typeface="Consolas" panose="020B0609020204030204" pitchFamily="49" charset="0"/>
                <a:cs typeface="Consolas" panose="020B0609020204030204" pitchFamily="49" charset="0"/>
              </a:rPr>
              <a:t>{person?.</a:t>
            </a:r>
            <a:r>
              <a:rPr lang="en-US" altLang="en-US" dirty="0" err="1">
                <a:solidFill>
                  <a:srgbClr val="000000"/>
                </a:solidFill>
                <a:latin typeface="Consolas" panose="020B0609020204030204" pitchFamily="49" charset="0"/>
                <a:cs typeface="Consolas" panose="020B0609020204030204" pitchFamily="49" charset="0"/>
              </a:rPr>
              <a:t>ToString</a:t>
            </a:r>
            <a:r>
              <a:rPr lang="en-US" altLang="en-US" dirty="0">
                <a:solidFill>
                  <a:srgbClr val="000000"/>
                </a:solidFill>
                <a:latin typeface="Consolas" panose="020B0609020204030204" pitchFamily="49" charset="0"/>
                <a:cs typeface="Consolas" panose="020B0609020204030204" pitchFamily="49" charset="0"/>
              </a:rPr>
              <a:t>() ?? </a:t>
            </a:r>
            <a:r>
              <a:rPr lang="en-US" altLang="en-US" dirty="0">
                <a:solidFill>
                  <a:srgbClr val="A31515"/>
                </a:solidFill>
                <a:latin typeface="Consolas" panose="020B0609020204030204" pitchFamily="49" charset="0"/>
                <a:cs typeface="Consolas" panose="020B0609020204030204" pitchFamily="49" charset="0"/>
              </a:rPr>
              <a:t>"(null)"</a:t>
            </a:r>
            <a:r>
              <a:rPr lang="en-US" altLang="en-US" dirty="0">
                <a:solidFill>
                  <a:srgbClr val="000000"/>
                </a:solidFill>
                <a:latin typeface="Consolas" panose="020B0609020204030204" pitchFamily="49" charset="0"/>
                <a:cs typeface="Consolas" panose="020B0609020204030204" pitchFamily="49" charset="0"/>
              </a:rPr>
              <a:t>}</a:t>
            </a:r>
            <a:r>
              <a:rPr lang="en-US" altLang="en-US" dirty="0">
                <a:solidFill>
                  <a:srgbClr val="A31515"/>
                </a:solidFill>
                <a:latin typeface="Consolas" panose="020B0609020204030204" pitchFamily="49" charset="0"/>
                <a:cs typeface="Consolas" panose="020B0609020204030204" pitchFamily="49" charset="0"/>
              </a:rPr>
              <a:t>"</a:t>
            </a:r>
            <a:r>
              <a:rPr lang="en-US" altLang="en-US"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return</a:t>
            </a:r>
            <a:r>
              <a:rPr lang="en-US" altLang="en-US" dirty="0">
                <a:solidFill>
                  <a:srgbClr val="000000"/>
                </a:solidFill>
                <a:latin typeface="Consolas" panose="020B0609020204030204" pitchFamily="49" charset="0"/>
                <a:cs typeface="Consolas" panose="020B0609020204030204" pitchFamily="49" charset="0"/>
              </a:rPr>
              <a:t> person;</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dirty="0">
                <a:solidFill>
                  <a:srgbClr val="000000"/>
                </a:solidFill>
                <a:latin typeface="Consolas" panose="020B0609020204030204" pitchFamily="49" charset="0"/>
                <a:cs typeface="Consolas" panose="020B0609020204030204" pitchFamily="49" charset="0"/>
              </a:rPr>
              <a:t>} </a:t>
            </a:r>
            <a:endParaRPr lang="en-US" altLang="en-US" sz="6600" dirty="0">
              <a:latin typeface="Arial" panose="020B0604020202020204" pitchFamily="34" charset="0"/>
            </a:endParaRPr>
          </a:p>
        </p:txBody>
      </p:sp>
      <p:sp>
        <p:nvSpPr>
          <p:cNvPr id="4" name="Text Placeholder 9"/>
          <p:cNvSpPr>
            <a:spLocks noGrp="1"/>
          </p:cNvSpPr>
          <p:nvPr>
            <p:ph type="body" sz="quarter" idx="13"/>
          </p:nvPr>
        </p:nvSpPr>
        <p:spPr>
          <a:xfrm rot="900000">
            <a:off x="11049000" y="457200"/>
            <a:ext cx="762000" cy="762000"/>
          </a:xfrm>
        </p:spPr>
        <p:txBody>
          <a:bodyPr>
            <a:normAutofit/>
          </a:bodyPr>
          <a:lstStyle/>
          <a:p>
            <a:r>
              <a:rPr lang="en-US" dirty="0"/>
              <a:t>C#</a:t>
            </a:r>
          </a:p>
        </p:txBody>
      </p:sp>
    </p:spTree>
    <p:extLst>
      <p:ext uri="{BB962C8B-B14F-4D97-AF65-F5344CB8AC3E}">
        <p14:creationId xmlns:p14="http://schemas.microsoft.com/office/powerpoint/2010/main" val="4067091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62500" lnSpcReduction="20000"/>
          </a:bodyPr>
          <a:lstStyle/>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interface</a:t>
            </a:r>
            <a:r>
              <a:rPr lang="en-US" altLang="en-US" dirty="0">
                <a:solidFill>
                  <a:srgbClr val="000000"/>
                </a:solidFill>
              </a:rPr>
              <a:t> </a:t>
            </a:r>
            <a:r>
              <a:rPr lang="en-US" altLang="en-US" dirty="0" err="1">
                <a:solidFill>
                  <a:srgbClr val="2B91AF"/>
                </a:solidFill>
              </a:rPr>
              <a:t>ILoggingService</a:t>
            </a:r>
            <a:endParaRPr lang="en-US" altLang="en-US" dirty="0">
              <a:solidFill>
                <a:srgbClr val="2B91AF"/>
              </a:solidFill>
            </a:endParaRPr>
          </a:p>
          <a:p>
            <a:pPr>
              <a:lnSpc>
                <a:spcPct val="120000"/>
              </a:lnSpc>
              <a:spcBef>
                <a:spcPts val="0"/>
              </a:spcBef>
            </a:pP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void</a:t>
            </a:r>
            <a:r>
              <a:rPr lang="en-US" altLang="en-US" dirty="0">
                <a:solidFill>
                  <a:srgbClr val="000000"/>
                </a:solidFill>
              </a:rPr>
              <a:t> Log(</a:t>
            </a:r>
            <a:r>
              <a:rPr lang="en-US" altLang="en-US" dirty="0">
                <a:solidFill>
                  <a:srgbClr val="0000FF"/>
                </a:solidFill>
              </a:rPr>
              <a:t>string</a:t>
            </a:r>
            <a:r>
              <a:rPr lang="en-US" altLang="en-US" dirty="0">
                <a:solidFill>
                  <a:srgbClr val="000000"/>
                </a:solidFill>
              </a:rPr>
              <a:t> message);</a:t>
            </a:r>
          </a:p>
          <a:p>
            <a:pPr>
              <a:lnSpc>
                <a:spcPct val="120000"/>
              </a:lnSpc>
              <a:spcBef>
                <a:spcPts val="0"/>
              </a:spcBef>
            </a:pPr>
            <a:r>
              <a:rPr lang="en-US" altLang="en-US" dirty="0">
                <a:solidFill>
                  <a:srgbClr val="000000"/>
                </a:solidFill>
              </a:rPr>
              <a:t>}</a:t>
            </a:r>
          </a:p>
          <a:p>
            <a:pPr>
              <a:lnSpc>
                <a:spcPct val="120000"/>
              </a:lnSpc>
              <a:spcBef>
                <a:spcPts val="0"/>
              </a:spcBef>
            </a:pPr>
            <a:endParaRPr lang="en-US" altLang="en-US" dirty="0">
              <a:solidFill>
                <a:srgbClr val="000000"/>
              </a:solidFill>
            </a:endParaRPr>
          </a:p>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ConsoleLogger</a:t>
            </a:r>
            <a:r>
              <a:rPr lang="en-US" altLang="en-US" dirty="0">
                <a:solidFill>
                  <a:srgbClr val="000000"/>
                </a:solidFill>
              </a:rPr>
              <a:t> : </a:t>
            </a:r>
            <a:r>
              <a:rPr lang="en-US" altLang="en-US" dirty="0" err="1">
                <a:solidFill>
                  <a:srgbClr val="2B91AF"/>
                </a:solidFill>
              </a:rPr>
              <a:t>ILoggingService</a:t>
            </a:r>
            <a:endParaRPr lang="en-US" altLang="en-US" dirty="0">
              <a:solidFill>
                <a:srgbClr val="2B91AF"/>
              </a:solidFill>
            </a:endParaRPr>
          </a:p>
          <a:p>
            <a:pPr>
              <a:lnSpc>
                <a:spcPct val="120000"/>
              </a:lnSpc>
              <a:spcBef>
                <a:spcPts val="0"/>
              </a:spcBef>
            </a:pP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a:solidFill>
                  <a:srgbClr val="0000FF"/>
                </a:solidFill>
              </a:rPr>
              <a:t>void</a:t>
            </a:r>
            <a:r>
              <a:rPr lang="en-US" altLang="en-US" dirty="0">
                <a:solidFill>
                  <a:srgbClr val="000000"/>
                </a:solidFill>
              </a:rPr>
              <a:t> Log(</a:t>
            </a:r>
            <a:r>
              <a:rPr lang="en-US" altLang="en-US" dirty="0">
                <a:solidFill>
                  <a:srgbClr val="0000FF"/>
                </a:solidFill>
              </a:rPr>
              <a:t>string</a:t>
            </a:r>
            <a:r>
              <a:rPr lang="en-US" altLang="en-US" dirty="0">
                <a:solidFill>
                  <a:srgbClr val="000000"/>
                </a:solidFill>
              </a:rPr>
              <a:t> message)</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(message);</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p:txBody>
      </p:sp>
      <p:sp>
        <p:nvSpPr>
          <p:cNvPr id="6" name="Text Placeholder 9"/>
          <p:cNvSpPr>
            <a:spLocks noGrp="1"/>
          </p:cNvSpPr>
          <p:nvPr>
            <p:ph type="body" sz="quarter" idx="13"/>
          </p:nvPr>
        </p:nvSpPr>
        <p:spPr>
          <a:xfrm rot="900000">
            <a:off x="11049000" y="457200"/>
            <a:ext cx="762000" cy="762000"/>
          </a:xfrm>
        </p:spPr>
        <p:txBody>
          <a:bodyPr>
            <a:normAutofit/>
          </a:bodyPr>
          <a:lstStyle/>
          <a:p>
            <a:r>
              <a:rPr lang="en-US" dirty="0"/>
              <a:t>C#</a:t>
            </a:r>
          </a:p>
        </p:txBody>
      </p:sp>
    </p:spTree>
    <p:extLst>
      <p:ext uri="{BB962C8B-B14F-4D97-AF65-F5344CB8AC3E}">
        <p14:creationId xmlns:p14="http://schemas.microsoft.com/office/powerpoint/2010/main" val="42280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55000" lnSpcReduction="20000"/>
          </a:bodyPr>
          <a:lstStyle/>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interface</a:t>
            </a:r>
            <a:r>
              <a:rPr lang="en-US" altLang="en-US" dirty="0">
                <a:solidFill>
                  <a:srgbClr val="000000"/>
                </a:solidFill>
              </a:rPr>
              <a:t> </a:t>
            </a:r>
            <a:r>
              <a:rPr lang="en-US" altLang="en-US" dirty="0" err="1">
                <a:solidFill>
                  <a:srgbClr val="2B91AF"/>
                </a:solidFill>
              </a:rPr>
              <a:t>IDataService</a:t>
            </a:r>
            <a:endParaRPr lang="en-US" altLang="en-US" dirty="0">
              <a:solidFill>
                <a:srgbClr val="2B91AF"/>
              </a:solidFill>
            </a:endParaRPr>
          </a:p>
          <a:p>
            <a:pPr>
              <a:lnSpc>
                <a:spcPct val="120000"/>
              </a:lnSpc>
              <a:spcBef>
                <a:spcPts val="0"/>
              </a:spcBef>
            </a:pP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2B91AF"/>
                </a:solidFill>
              </a:rPr>
              <a:t>Person</a:t>
            </a:r>
            <a:r>
              <a:rPr lang="en-US" altLang="en-US" dirty="0">
                <a:solidFill>
                  <a:srgbClr val="000000"/>
                </a:solidFill>
              </a:rPr>
              <a:t> </a:t>
            </a:r>
            <a:r>
              <a:rPr lang="en-US" altLang="en-US" dirty="0" err="1">
                <a:solidFill>
                  <a:srgbClr val="000000"/>
                </a:solidFill>
              </a:rPr>
              <a:t>LoadPerson</a:t>
            </a:r>
            <a:r>
              <a:rPr lang="en-US" altLang="en-US" dirty="0">
                <a:solidFill>
                  <a:srgbClr val="000000"/>
                </a:solidFill>
              </a:rPr>
              <a:t>(</a:t>
            </a:r>
            <a:r>
              <a:rPr lang="en-US" altLang="en-US" dirty="0">
                <a:solidFill>
                  <a:srgbClr val="0000FF"/>
                </a:solidFill>
              </a:rPr>
              <a:t>long</a:t>
            </a:r>
            <a:r>
              <a:rPr lang="en-US" altLang="en-US" dirty="0">
                <a:solidFill>
                  <a:srgbClr val="000000"/>
                </a:solidFill>
              </a:rPr>
              <a:t> id);</a:t>
            </a: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a:p>
            <a:pPr marL="0" indent="0">
              <a:lnSpc>
                <a:spcPct val="120000"/>
              </a:lnSpc>
              <a:spcBef>
                <a:spcPts val="0"/>
              </a:spcBef>
              <a:buNone/>
            </a:pPr>
            <a:endParaRPr lang="en-US" altLang="en-US" dirty="0">
              <a:solidFill>
                <a:srgbClr val="0000FF"/>
              </a:solidFill>
              <a:latin typeface="Consolas" panose="020B0609020204030204" pitchFamily="49" charset="0"/>
              <a:cs typeface="Consolas" panose="020B0609020204030204" pitchFamily="49" charset="0"/>
            </a:endParaRPr>
          </a:p>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SimpleDataService</a:t>
            </a:r>
            <a:r>
              <a:rPr lang="en-US" altLang="en-US" dirty="0">
                <a:solidFill>
                  <a:srgbClr val="000000"/>
                </a:solidFill>
              </a:rPr>
              <a:t> : </a:t>
            </a:r>
            <a:r>
              <a:rPr lang="en-US" altLang="en-US" dirty="0" err="1">
                <a:solidFill>
                  <a:srgbClr val="2B91AF"/>
                </a:solidFill>
              </a:rPr>
              <a:t>IDataService</a:t>
            </a:r>
            <a:endParaRPr lang="en-US" altLang="en-US" dirty="0">
              <a:solidFill>
                <a:srgbClr val="2B91AF"/>
              </a:solidFill>
            </a:endParaRPr>
          </a:p>
          <a:p>
            <a:pPr>
              <a:lnSpc>
                <a:spcPct val="120000"/>
              </a:lnSpc>
              <a:spcBef>
                <a:spcPts val="0"/>
              </a:spcBef>
            </a:pP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private</a:t>
            </a:r>
            <a:r>
              <a:rPr lang="en-US" altLang="en-US" dirty="0">
                <a:solidFill>
                  <a:srgbClr val="000000"/>
                </a:solidFill>
              </a:rPr>
              <a:t> </a:t>
            </a:r>
            <a:r>
              <a:rPr lang="en-US" altLang="en-US" dirty="0" err="1">
                <a:solidFill>
                  <a:srgbClr val="0000FF"/>
                </a:solidFill>
              </a:rPr>
              <a:t>readonly</a:t>
            </a:r>
            <a:r>
              <a:rPr lang="en-US" altLang="en-US" dirty="0">
                <a:solidFill>
                  <a:srgbClr val="000000"/>
                </a:solidFill>
              </a:rPr>
              <a:t> </a:t>
            </a:r>
            <a:r>
              <a:rPr lang="en-US" altLang="en-US" dirty="0">
                <a:solidFill>
                  <a:srgbClr val="2B91AF"/>
                </a:solidFill>
              </a:rPr>
              <a:t>List</a:t>
            </a:r>
            <a:r>
              <a:rPr lang="en-US" altLang="en-US" dirty="0">
                <a:solidFill>
                  <a:srgbClr val="000000"/>
                </a:solidFill>
              </a:rPr>
              <a:t>&lt;</a:t>
            </a:r>
            <a:r>
              <a:rPr lang="en-US" altLang="en-US" dirty="0">
                <a:solidFill>
                  <a:srgbClr val="2B91AF"/>
                </a:solidFill>
              </a:rPr>
              <a:t>Person</a:t>
            </a:r>
            <a:r>
              <a:rPr lang="en-US" altLang="en-US" dirty="0">
                <a:solidFill>
                  <a:srgbClr val="000000"/>
                </a:solidFill>
              </a:rPr>
              <a:t>&gt; persons = </a:t>
            </a:r>
            <a:r>
              <a:rPr lang="en-US" altLang="en-US" dirty="0">
                <a:solidFill>
                  <a:srgbClr val="0000FF"/>
                </a:solidFill>
              </a:rPr>
              <a:t>new</a:t>
            </a:r>
            <a:r>
              <a:rPr lang="en-US" altLang="en-US" dirty="0">
                <a:solidFill>
                  <a:srgbClr val="000000"/>
                </a:solidFill>
              </a:rPr>
              <a:t> </a:t>
            </a:r>
            <a:r>
              <a:rPr lang="en-US" altLang="en-US" dirty="0">
                <a:solidFill>
                  <a:srgbClr val="2B91AF"/>
                </a:solidFill>
              </a:rPr>
              <a:t>List</a:t>
            </a:r>
            <a:r>
              <a:rPr lang="en-US" altLang="en-US" dirty="0">
                <a:solidFill>
                  <a:srgbClr val="000000"/>
                </a:solidFill>
              </a:rPr>
              <a:t>&lt;</a:t>
            </a:r>
            <a:r>
              <a:rPr lang="en-US" altLang="en-US" dirty="0">
                <a:solidFill>
                  <a:srgbClr val="2B91AF"/>
                </a:solidFill>
              </a:rPr>
              <a:t>Person</a:t>
            </a:r>
            <a:r>
              <a:rPr lang="en-US" altLang="en-US" dirty="0">
                <a:solidFill>
                  <a:srgbClr val="000000"/>
                </a:solidFill>
              </a:rPr>
              <a:t>&gt;() { </a:t>
            </a:r>
            <a:r>
              <a:rPr lang="en-US" altLang="en-US" dirty="0">
                <a:solidFill>
                  <a:srgbClr val="008000"/>
                </a:solidFill>
              </a:rPr>
              <a:t>/* ... */ </a:t>
            </a: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a:solidFill>
                  <a:srgbClr val="2B91AF"/>
                </a:solidFill>
              </a:rPr>
              <a:t>Person</a:t>
            </a:r>
            <a:r>
              <a:rPr lang="en-US" altLang="en-US" dirty="0">
                <a:solidFill>
                  <a:srgbClr val="000000"/>
                </a:solidFill>
              </a:rPr>
              <a:t> </a:t>
            </a:r>
            <a:r>
              <a:rPr lang="en-US" altLang="en-US" dirty="0" err="1">
                <a:solidFill>
                  <a:srgbClr val="000000"/>
                </a:solidFill>
              </a:rPr>
              <a:t>LoadPerson</a:t>
            </a:r>
            <a:r>
              <a:rPr lang="en-US" altLang="en-US" dirty="0">
                <a:solidFill>
                  <a:srgbClr val="000000"/>
                </a:solidFill>
              </a:rPr>
              <a:t>(</a:t>
            </a:r>
            <a:r>
              <a:rPr lang="en-US" altLang="en-US" dirty="0">
                <a:solidFill>
                  <a:srgbClr val="0000FF"/>
                </a:solidFill>
              </a:rPr>
              <a:t>long</a:t>
            </a:r>
            <a:r>
              <a:rPr lang="en-US" altLang="en-US" dirty="0">
                <a:solidFill>
                  <a:srgbClr val="000000"/>
                </a:solidFill>
              </a:rPr>
              <a:t> id)</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a:solidFill>
                  <a:srgbClr val="0000FF"/>
                </a:solidFill>
              </a:rPr>
              <a:t>return</a:t>
            </a:r>
            <a:r>
              <a:rPr lang="en-US" altLang="en-US" dirty="0">
                <a:solidFill>
                  <a:srgbClr val="000000"/>
                </a:solidFill>
              </a:rPr>
              <a:t> id &lt; </a:t>
            </a:r>
            <a:r>
              <a:rPr lang="en-US" altLang="en-US" dirty="0" err="1">
                <a:solidFill>
                  <a:srgbClr val="000000"/>
                </a:solidFill>
              </a:rPr>
              <a:t>persons.Count</a:t>
            </a:r>
            <a:r>
              <a:rPr lang="en-US" altLang="en-US" dirty="0">
                <a:solidFill>
                  <a:srgbClr val="000000"/>
                </a:solidFill>
              </a:rPr>
              <a:t> ? persons[(</a:t>
            </a:r>
            <a:r>
              <a:rPr lang="en-US" altLang="en-US" dirty="0" err="1">
                <a:solidFill>
                  <a:srgbClr val="0000FF"/>
                </a:solidFill>
              </a:rPr>
              <a:t>int</a:t>
            </a:r>
            <a:r>
              <a:rPr lang="en-US" altLang="en-US" dirty="0">
                <a:solidFill>
                  <a:srgbClr val="000000"/>
                </a:solidFill>
              </a:rPr>
              <a:t>)id] : </a:t>
            </a:r>
            <a:r>
              <a:rPr lang="en-US" altLang="en-US" dirty="0">
                <a:solidFill>
                  <a:srgbClr val="0000FF"/>
                </a:solidFill>
              </a:rPr>
              <a:t>null</a:t>
            </a:r>
            <a:r>
              <a:rPr lang="en-US" altLang="en-US" dirty="0">
                <a:solidFill>
                  <a:srgbClr val="000000"/>
                </a:solidFill>
              </a:rPr>
              <a:t>;</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p:txBody>
      </p:sp>
      <p:sp>
        <p:nvSpPr>
          <p:cNvPr id="6" name="Text Placeholder 9"/>
          <p:cNvSpPr>
            <a:spLocks noGrp="1"/>
          </p:cNvSpPr>
          <p:nvPr>
            <p:ph type="body" sz="quarter" idx="13"/>
          </p:nvPr>
        </p:nvSpPr>
        <p:spPr>
          <a:xfrm rot="900000">
            <a:off x="11049000" y="457200"/>
            <a:ext cx="762000" cy="762000"/>
          </a:xfrm>
        </p:spPr>
        <p:txBody>
          <a:bodyPr>
            <a:normAutofit/>
          </a:bodyPr>
          <a:lstStyle/>
          <a:p>
            <a:r>
              <a:rPr lang="en-US" dirty="0"/>
              <a:t>C#</a:t>
            </a:r>
          </a:p>
        </p:txBody>
      </p:sp>
    </p:spTree>
    <p:extLst>
      <p:ext uri="{BB962C8B-B14F-4D97-AF65-F5344CB8AC3E}">
        <p14:creationId xmlns:p14="http://schemas.microsoft.com/office/powerpoint/2010/main" val="1701108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70000" lnSpcReduction="20000"/>
          </a:bodyPr>
          <a:lstStyle/>
          <a:p>
            <a:pPr>
              <a:lnSpc>
                <a:spcPct val="120000"/>
              </a:lnSpc>
              <a:spcBef>
                <a:spcPts val="0"/>
              </a:spcBef>
            </a:pPr>
            <a:r>
              <a:rPr lang="en-US" altLang="en-US" dirty="0" err="1">
                <a:solidFill>
                  <a:srgbClr val="0000FF"/>
                </a:solidFill>
              </a:rPr>
              <a:t>var</a:t>
            </a:r>
            <a:r>
              <a:rPr lang="en-US" altLang="en-US" dirty="0">
                <a:solidFill>
                  <a:srgbClr val="000000"/>
                </a:solidFill>
              </a:rPr>
              <a:t> </a:t>
            </a:r>
            <a:r>
              <a:rPr lang="en-US" altLang="en-US" dirty="0" err="1">
                <a:solidFill>
                  <a:srgbClr val="000000"/>
                </a:solidFill>
              </a:rPr>
              <a:t>loggerSvc</a:t>
            </a:r>
            <a:r>
              <a:rPr lang="en-US" altLang="en-US" dirty="0">
                <a:solidFill>
                  <a:srgbClr val="000000"/>
                </a:solidFill>
              </a:rPr>
              <a:t>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ConsoleLogger</a:t>
            </a:r>
            <a:r>
              <a:rPr lang="en-US" altLang="en-US" dirty="0">
                <a:solidFill>
                  <a:srgbClr val="000000"/>
                </a:solidFill>
              </a:rPr>
              <a:t>();</a:t>
            </a:r>
          </a:p>
          <a:p>
            <a:pPr>
              <a:lnSpc>
                <a:spcPct val="120000"/>
              </a:lnSpc>
              <a:spcBef>
                <a:spcPts val="0"/>
              </a:spcBef>
            </a:pPr>
            <a:r>
              <a:rPr lang="en-US" altLang="en-US" dirty="0" err="1">
                <a:solidFill>
                  <a:srgbClr val="0000FF"/>
                </a:solidFill>
              </a:rPr>
              <a:t>var</a:t>
            </a:r>
            <a:r>
              <a:rPr lang="en-US" altLang="en-US" dirty="0">
                <a:solidFill>
                  <a:srgbClr val="000000"/>
                </a:solidFill>
              </a:rPr>
              <a:t> </a:t>
            </a:r>
            <a:r>
              <a:rPr lang="en-US" altLang="en-US" dirty="0" err="1">
                <a:solidFill>
                  <a:srgbClr val="000000"/>
                </a:solidFill>
              </a:rPr>
              <a:t>dataSvc</a:t>
            </a:r>
            <a:r>
              <a:rPr lang="en-US" altLang="en-US" dirty="0">
                <a:solidFill>
                  <a:srgbClr val="000000"/>
                </a:solidFill>
              </a:rPr>
              <a:t>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SimpleDataService</a:t>
            </a:r>
            <a:r>
              <a:rPr lang="en-US" altLang="en-US" dirty="0">
                <a:solidFill>
                  <a:srgbClr val="000000"/>
                </a:solidFill>
              </a:rPr>
              <a:t>();</a:t>
            </a:r>
          </a:p>
          <a:p>
            <a:pPr>
              <a:lnSpc>
                <a:spcPct val="120000"/>
              </a:lnSpc>
              <a:spcBef>
                <a:spcPts val="0"/>
              </a:spcBef>
            </a:pPr>
            <a:r>
              <a:rPr lang="en-US" altLang="en-US" dirty="0" err="1">
                <a:solidFill>
                  <a:srgbClr val="0000FF"/>
                </a:solidFill>
              </a:rPr>
              <a:t>var</a:t>
            </a:r>
            <a:r>
              <a:rPr lang="en-US" altLang="en-US" dirty="0">
                <a:solidFill>
                  <a:srgbClr val="000000"/>
                </a:solidFill>
              </a:rPr>
              <a:t> repo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PersonRepository</a:t>
            </a:r>
            <a:r>
              <a:rPr lang="en-US" altLang="en-US" dirty="0">
                <a:solidFill>
                  <a:srgbClr val="000000"/>
                </a:solidFill>
              </a:rPr>
              <a:t>(</a:t>
            </a:r>
            <a:r>
              <a:rPr lang="en-US" altLang="en-US" dirty="0" err="1">
                <a:solidFill>
                  <a:srgbClr val="000000"/>
                </a:solidFill>
              </a:rPr>
              <a:t>loggerSvc</a:t>
            </a:r>
            <a:r>
              <a:rPr lang="en-US" altLang="en-US" dirty="0">
                <a:solidFill>
                  <a:srgbClr val="000000"/>
                </a:solidFill>
              </a:rPr>
              <a:t>, </a:t>
            </a:r>
            <a:r>
              <a:rPr lang="en-US" altLang="en-US" dirty="0" err="1">
                <a:solidFill>
                  <a:srgbClr val="000000"/>
                </a:solidFill>
              </a:rPr>
              <a:t>dataSvc</a:t>
            </a:r>
            <a:r>
              <a:rPr lang="en-US" altLang="en-US" dirty="0">
                <a:solidFill>
                  <a:srgbClr val="000000"/>
                </a:solidFill>
              </a:rPr>
              <a:t>);</a:t>
            </a:r>
          </a:p>
          <a:p>
            <a:pPr>
              <a:lnSpc>
                <a:spcPct val="120000"/>
              </a:lnSpc>
              <a:spcBef>
                <a:spcPts val="0"/>
              </a:spcBef>
            </a:pPr>
            <a:endParaRPr lang="en-US" altLang="en-US" dirty="0">
              <a:solidFill>
                <a:srgbClr val="000000"/>
              </a:solidFill>
            </a:endParaRPr>
          </a:p>
          <a:p>
            <a:pPr>
              <a:lnSpc>
                <a:spcPct val="120000"/>
              </a:lnSpc>
              <a:spcBef>
                <a:spcPts val="0"/>
              </a:spcBef>
            </a:pPr>
            <a:r>
              <a:rPr lang="en-US" altLang="en-US" dirty="0" err="1">
                <a:solidFill>
                  <a:srgbClr val="0000FF"/>
                </a:solidFill>
              </a:rPr>
              <a:t>var</a:t>
            </a:r>
            <a:r>
              <a:rPr lang="en-US" altLang="en-US" dirty="0">
                <a:solidFill>
                  <a:srgbClr val="000000"/>
                </a:solidFill>
              </a:rPr>
              <a:t> person = </a:t>
            </a:r>
            <a:r>
              <a:rPr lang="en-US" altLang="en-US" dirty="0" err="1">
                <a:solidFill>
                  <a:srgbClr val="000000"/>
                </a:solidFill>
              </a:rPr>
              <a:t>repo.GetPerson</a:t>
            </a:r>
            <a:r>
              <a:rPr lang="en-US" altLang="en-US" dirty="0">
                <a:solidFill>
                  <a:srgbClr val="000000"/>
                </a:solidFill>
              </a:rPr>
              <a:t>(5);</a:t>
            </a:r>
          </a:p>
          <a:p>
            <a:pPr>
              <a:lnSpc>
                <a:spcPct val="120000"/>
              </a:lnSpc>
              <a:spcBef>
                <a:spcPts val="0"/>
              </a:spcBef>
            </a:pPr>
            <a:endParaRPr lang="en-US" altLang="en-US" dirty="0">
              <a:solidFill>
                <a:srgbClr val="2B91AF"/>
              </a:solidFill>
            </a:endParaRPr>
          </a:p>
          <a:p>
            <a:pPr>
              <a:lnSpc>
                <a:spcPct val="120000"/>
              </a:lnSpc>
              <a:spcBef>
                <a:spcPts val="0"/>
              </a:spcBef>
            </a:pP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r>
              <a:rPr lang="en-US" altLang="en-US" dirty="0">
                <a:solidFill>
                  <a:srgbClr val="A31515"/>
                </a:solidFill>
              </a:rPr>
              <a:t>$"Fetched from repo: </a:t>
            </a:r>
            <a:r>
              <a:rPr lang="en-US" altLang="en-US" dirty="0">
                <a:solidFill>
                  <a:srgbClr val="000000"/>
                </a:solidFill>
              </a:rPr>
              <a:t>{person}</a:t>
            </a:r>
            <a:r>
              <a:rPr lang="en-US" altLang="en-US" dirty="0">
                <a:solidFill>
                  <a:srgbClr val="A31515"/>
                </a:solidFill>
              </a:rPr>
              <a:t>"</a:t>
            </a:r>
            <a:r>
              <a:rPr lang="en-US" altLang="en-US" dirty="0">
                <a:solidFill>
                  <a:srgbClr val="000000"/>
                </a:solidFill>
              </a:rPr>
              <a:t>);</a:t>
            </a:r>
          </a:p>
          <a:p>
            <a:pPr>
              <a:lnSpc>
                <a:spcPct val="120000"/>
              </a:lnSpc>
              <a:spcBef>
                <a:spcPts val="0"/>
              </a:spcBef>
            </a:pPr>
            <a:endParaRPr lang="en-US" altLang="en-US" dirty="0">
              <a:solidFill>
                <a:srgbClr val="000000"/>
              </a:solidFill>
            </a:endParaRPr>
          </a:p>
          <a:p>
            <a:pPr>
              <a:lnSpc>
                <a:spcPct val="120000"/>
              </a:lnSpc>
              <a:spcBef>
                <a:spcPts val="0"/>
              </a:spcBef>
            </a:pPr>
            <a:endParaRPr lang="en-US" altLang="en-US" dirty="0">
              <a:solidFill>
                <a:srgbClr val="000000"/>
              </a:solidFill>
            </a:endParaRP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p:txBody>
      </p:sp>
      <p:sp>
        <p:nvSpPr>
          <p:cNvPr id="6" name="Text Placeholder 9"/>
          <p:cNvSpPr>
            <a:spLocks noGrp="1"/>
          </p:cNvSpPr>
          <p:nvPr>
            <p:ph type="body" sz="quarter" idx="13"/>
          </p:nvPr>
        </p:nvSpPr>
        <p:spPr>
          <a:xfrm rot="900000">
            <a:off x="11049000" y="457200"/>
            <a:ext cx="762000" cy="762000"/>
          </a:xfrm>
        </p:spPr>
        <p:txBody>
          <a:bodyPr>
            <a:normAutofit/>
          </a:bodyPr>
          <a:lstStyle/>
          <a:p>
            <a:r>
              <a:rPr lang="en-US" dirty="0"/>
              <a:t>C#</a:t>
            </a:r>
          </a:p>
        </p:txBody>
      </p:sp>
    </p:spTree>
    <p:extLst>
      <p:ext uri="{BB962C8B-B14F-4D97-AF65-F5344CB8AC3E}">
        <p14:creationId xmlns:p14="http://schemas.microsoft.com/office/powerpoint/2010/main" val="1749106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a:bodyPr>
          <a:lstStyle/>
          <a:p>
            <a:r>
              <a:rPr lang="en-US" altLang="en-US" dirty="0"/>
              <a:t>Loaded Person: Percival Plum</a:t>
            </a:r>
          </a:p>
          <a:p>
            <a:r>
              <a:rPr lang="en-US" altLang="en-US" dirty="0"/>
              <a:t>Fetched from repo: Percival Plum</a:t>
            </a:r>
          </a:p>
        </p:txBody>
      </p:sp>
    </p:spTree>
    <p:extLst>
      <p:ext uri="{BB962C8B-B14F-4D97-AF65-F5344CB8AC3E}">
        <p14:creationId xmlns:p14="http://schemas.microsoft.com/office/powerpoint/2010/main" val="141931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92500" lnSpcReduction="10000"/>
          </a:bodyPr>
          <a:lstStyle/>
          <a:p>
            <a:pPr>
              <a:lnSpc>
                <a:spcPct val="120000"/>
              </a:lnSpc>
              <a:spcBef>
                <a:spcPts val="0"/>
              </a:spcBef>
            </a:pPr>
            <a:r>
              <a:rPr lang="en-US" altLang="en-US" sz="800" dirty="0">
                <a:solidFill>
                  <a:srgbClr val="0000FF"/>
                </a:solidFill>
              </a:rPr>
              <a:t>public</a:t>
            </a:r>
            <a:r>
              <a:rPr lang="en-US" altLang="en-US" sz="800" dirty="0">
                <a:solidFill>
                  <a:srgbClr val="000000"/>
                </a:solidFill>
              </a:rPr>
              <a:t> </a:t>
            </a:r>
            <a:r>
              <a:rPr lang="en-US" altLang="en-US" sz="800" dirty="0">
                <a:solidFill>
                  <a:srgbClr val="0000FF"/>
                </a:solidFill>
              </a:rPr>
              <a:t>class</a:t>
            </a:r>
            <a:r>
              <a:rPr lang="en-US" altLang="en-US" sz="800" dirty="0">
                <a:solidFill>
                  <a:srgbClr val="000000"/>
                </a:solidFill>
              </a:rPr>
              <a:t> </a:t>
            </a:r>
            <a:r>
              <a:rPr lang="en-US" altLang="en-US" sz="800" dirty="0" err="1">
                <a:solidFill>
                  <a:srgbClr val="2B91AF"/>
                </a:solidFill>
              </a:rPr>
              <a:t>PersonRepository</a:t>
            </a:r>
            <a:endParaRPr lang="en-US" altLang="en-US" sz="800" dirty="0">
              <a:solidFill>
                <a:srgbClr val="2B91AF"/>
              </a:solidFill>
            </a:endParaRPr>
          </a:p>
          <a:p>
            <a:pPr>
              <a:lnSpc>
                <a:spcPct val="120000"/>
              </a:lnSpc>
              <a:spcBef>
                <a:spcPts val="0"/>
              </a:spcBef>
            </a:pP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a:solidFill>
                  <a:srgbClr val="0000FF"/>
                </a:solidFill>
              </a:rPr>
              <a:t>private</a:t>
            </a:r>
            <a:r>
              <a:rPr lang="en-US" altLang="en-US" sz="800" dirty="0">
                <a:solidFill>
                  <a:srgbClr val="000000"/>
                </a:solidFill>
              </a:rPr>
              <a:t> </a:t>
            </a:r>
            <a:r>
              <a:rPr lang="en-US" altLang="en-US" sz="800" dirty="0" err="1">
                <a:solidFill>
                  <a:srgbClr val="0000FF"/>
                </a:solidFill>
              </a:rPr>
              <a:t>readonly</a:t>
            </a:r>
            <a:r>
              <a:rPr lang="en-US" altLang="en-US" sz="800" dirty="0">
                <a:solidFill>
                  <a:srgbClr val="000000"/>
                </a:solidFill>
              </a:rPr>
              <a:t> </a:t>
            </a:r>
            <a:r>
              <a:rPr lang="en-US" altLang="en-US" sz="800" dirty="0" err="1">
                <a:solidFill>
                  <a:srgbClr val="2B91AF"/>
                </a:solidFill>
              </a:rPr>
              <a:t>ILoggingService</a:t>
            </a:r>
            <a:r>
              <a:rPr lang="en-US" altLang="en-US" sz="800" dirty="0">
                <a:solidFill>
                  <a:srgbClr val="000000"/>
                </a:solidFill>
              </a:rPr>
              <a:t> </a:t>
            </a:r>
            <a:r>
              <a:rPr lang="en-US" altLang="en-US" sz="800" dirty="0" err="1">
                <a:solidFill>
                  <a:srgbClr val="000000"/>
                </a:solidFill>
              </a:rPr>
              <a:t>loggingSvc</a:t>
            </a: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a:solidFill>
                  <a:srgbClr val="0000FF"/>
                </a:solidFill>
              </a:rPr>
              <a:t>private</a:t>
            </a:r>
            <a:r>
              <a:rPr lang="en-US" altLang="en-US" sz="800" dirty="0">
                <a:solidFill>
                  <a:srgbClr val="000000"/>
                </a:solidFill>
              </a:rPr>
              <a:t> </a:t>
            </a:r>
            <a:r>
              <a:rPr lang="en-US" altLang="en-US" sz="800" dirty="0" err="1">
                <a:solidFill>
                  <a:srgbClr val="0000FF"/>
                </a:solidFill>
              </a:rPr>
              <a:t>readonly</a:t>
            </a:r>
            <a:r>
              <a:rPr lang="en-US" altLang="en-US" sz="800" dirty="0">
                <a:solidFill>
                  <a:srgbClr val="000000"/>
                </a:solidFill>
              </a:rPr>
              <a:t> </a:t>
            </a:r>
            <a:r>
              <a:rPr lang="en-US" altLang="en-US" sz="800" dirty="0" err="1">
                <a:solidFill>
                  <a:srgbClr val="2B91AF"/>
                </a:solidFill>
              </a:rPr>
              <a:t>IDataService</a:t>
            </a:r>
            <a:r>
              <a:rPr lang="en-US" altLang="en-US" sz="800" dirty="0">
                <a:solidFill>
                  <a:srgbClr val="000000"/>
                </a:solidFill>
              </a:rPr>
              <a:t> </a:t>
            </a:r>
            <a:r>
              <a:rPr lang="en-US" altLang="en-US" sz="800" dirty="0" err="1">
                <a:solidFill>
                  <a:srgbClr val="000000"/>
                </a:solidFill>
              </a:rPr>
              <a:t>dataSvc</a:t>
            </a: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a:solidFill>
                  <a:srgbClr val="0000FF"/>
                </a:solidFill>
              </a:rPr>
              <a:t>public</a:t>
            </a:r>
            <a:r>
              <a:rPr lang="en-US" altLang="en-US" sz="800" dirty="0">
                <a:solidFill>
                  <a:srgbClr val="000000"/>
                </a:solidFill>
              </a:rPr>
              <a:t> </a:t>
            </a:r>
            <a:r>
              <a:rPr lang="en-US" altLang="en-US" sz="800" dirty="0" err="1">
                <a:solidFill>
                  <a:srgbClr val="000000"/>
                </a:solidFill>
              </a:rPr>
              <a:t>PersonRepository</a:t>
            </a:r>
            <a:r>
              <a:rPr lang="en-US" altLang="en-US" sz="800" dirty="0">
                <a:solidFill>
                  <a:srgbClr val="000000"/>
                </a:solidFill>
              </a:rPr>
              <a:t>(</a:t>
            </a:r>
            <a:r>
              <a:rPr lang="en-US" altLang="en-US" sz="800" dirty="0" err="1">
                <a:solidFill>
                  <a:srgbClr val="2B91AF"/>
                </a:solidFill>
              </a:rPr>
              <a:t>ILoggingService</a:t>
            </a:r>
            <a:r>
              <a:rPr lang="en-US" altLang="en-US" sz="800" dirty="0">
                <a:solidFill>
                  <a:srgbClr val="000000"/>
                </a:solidFill>
              </a:rPr>
              <a:t> </a:t>
            </a:r>
            <a:r>
              <a:rPr lang="en-US" altLang="en-US" sz="800" dirty="0" err="1">
                <a:solidFill>
                  <a:srgbClr val="000000"/>
                </a:solidFill>
              </a:rPr>
              <a:t>loggingSvc</a:t>
            </a:r>
            <a:r>
              <a:rPr lang="en-US" altLang="en-US" sz="800" dirty="0">
                <a:solidFill>
                  <a:srgbClr val="000000"/>
                </a:solidFill>
              </a:rPr>
              <a:t>, </a:t>
            </a:r>
            <a:r>
              <a:rPr lang="en-US" altLang="en-US" sz="800" dirty="0" err="1">
                <a:solidFill>
                  <a:srgbClr val="2B91AF"/>
                </a:solidFill>
              </a:rPr>
              <a:t>IDataService</a:t>
            </a:r>
            <a:r>
              <a:rPr lang="en-US" altLang="en-US" sz="800" dirty="0">
                <a:solidFill>
                  <a:srgbClr val="000000"/>
                </a:solidFill>
              </a:rPr>
              <a:t> </a:t>
            </a:r>
            <a:r>
              <a:rPr lang="en-US" altLang="en-US" sz="800" dirty="0" err="1">
                <a:solidFill>
                  <a:srgbClr val="000000"/>
                </a:solidFill>
              </a:rPr>
              <a:t>dataSvc</a:t>
            </a:r>
            <a:r>
              <a:rPr lang="en-US" altLang="en-US" sz="800" dirty="0">
                <a:solidFill>
                  <a:srgbClr val="000000"/>
                </a:solidFill>
              </a:rPr>
              <a:t>)</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        </a:t>
            </a:r>
            <a:r>
              <a:rPr lang="en-US" altLang="en-US" sz="800" dirty="0" err="1">
                <a:solidFill>
                  <a:srgbClr val="0000FF"/>
                </a:solidFill>
              </a:rPr>
              <a:t>this</a:t>
            </a:r>
            <a:r>
              <a:rPr lang="en-US" altLang="en-US" sz="800" dirty="0" err="1">
                <a:solidFill>
                  <a:srgbClr val="000000"/>
                </a:solidFill>
              </a:rPr>
              <a:t>.loggingSvc</a:t>
            </a:r>
            <a:r>
              <a:rPr lang="en-US" altLang="en-US" sz="800" dirty="0">
                <a:solidFill>
                  <a:srgbClr val="000000"/>
                </a:solidFill>
              </a:rPr>
              <a:t> = </a:t>
            </a:r>
            <a:r>
              <a:rPr lang="en-US" altLang="en-US" sz="800" dirty="0" err="1">
                <a:solidFill>
                  <a:srgbClr val="000000"/>
                </a:solidFill>
              </a:rPr>
              <a:t>loggingSvc</a:t>
            </a: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err="1">
                <a:solidFill>
                  <a:srgbClr val="0000FF"/>
                </a:solidFill>
              </a:rPr>
              <a:t>this</a:t>
            </a:r>
            <a:r>
              <a:rPr lang="en-US" altLang="en-US" sz="800" dirty="0" err="1">
                <a:solidFill>
                  <a:srgbClr val="000000"/>
                </a:solidFill>
              </a:rPr>
              <a:t>.dataSvc</a:t>
            </a:r>
            <a:r>
              <a:rPr lang="en-US" altLang="en-US" sz="800" dirty="0">
                <a:solidFill>
                  <a:srgbClr val="000000"/>
                </a:solidFill>
              </a:rPr>
              <a:t> = </a:t>
            </a:r>
            <a:r>
              <a:rPr lang="en-US" altLang="en-US" sz="800" dirty="0" err="1">
                <a:solidFill>
                  <a:srgbClr val="000000"/>
                </a:solidFill>
              </a:rPr>
              <a:t>dataSvc</a:t>
            </a:r>
            <a:r>
              <a:rPr lang="en-US" altLang="en-US" sz="800" dirty="0">
                <a:solidFill>
                  <a:srgbClr val="000000"/>
                </a:solidFill>
              </a:rPr>
              <a:t>;</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    </a:t>
            </a:r>
            <a:r>
              <a:rPr lang="en-US" altLang="en-US" sz="800" dirty="0">
                <a:solidFill>
                  <a:srgbClr val="0000FF"/>
                </a:solidFill>
              </a:rPr>
              <a:t>public</a:t>
            </a:r>
            <a:r>
              <a:rPr lang="en-US" altLang="en-US" sz="800" dirty="0">
                <a:solidFill>
                  <a:srgbClr val="000000"/>
                </a:solidFill>
              </a:rPr>
              <a:t> </a:t>
            </a:r>
            <a:r>
              <a:rPr lang="en-US" altLang="en-US" sz="800" dirty="0">
                <a:solidFill>
                  <a:srgbClr val="2B91AF"/>
                </a:solidFill>
              </a:rPr>
              <a:t>Person</a:t>
            </a:r>
            <a:r>
              <a:rPr lang="en-US" altLang="en-US" sz="800" dirty="0">
                <a:solidFill>
                  <a:srgbClr val="000000"/>
                </a:solidFill>
              </a:rPr>
              <a:t> </a:t>
            </a:r>
            <a:r>
              <a:rPr lang="en-US" altLang="en-US" sz="800" dirty="0" err="1">
                <a:solidFill>
                  <a:srgbClr val="000000"/>
                </a:solidFill>
              </a:rPr>
              <a:t>GetPerson</a:t>
            </a:r>
            <a:r>
              <a:rPr lang="en-US" altLang="en-US" sz="800" dirty="0">
                <a:solidFill>
                  <a:srgbClr val="000000"/>
                </a:solidFill>
              </a:rPr>
              <a:t>(</a:t>
            </a:r>
            <a:r>
              <a:rPr lang="en-US" altLang="en-US" sz="800" dirty="0">
                <a:solidFill>
                  <a:srgbClr val="0000FF"/>
                </a:solidFill>
              </a:rPr>
              <a:t>long</a:t>
            </a:r>
            <a:r>
              <a:rPr lang="en-US" altLang="en-US" sz="800" dirty="0">
                <a:solidFill>
                  <a:srgbClr val="000000"/>
                </a:solidFill>
              </a:rPr>
              <a:t> id)</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        </a:t>
            </a:r>
            <a:r>
              <a:rPr lang="en-US" altLang="en-US" sz="800" dirty="0" err="1">
                <a:solidFill>
                  <a:srgbClr val="0000FF"/>
                </a:solidFill>
              </a:rPr>
              <a:t>var</a:t>
            </a:r>
            <a:r>
              <a:rPr lang="en-US" altLang="en-US" sz="800" dirty="0">
                <a:solidFill>
                  <a:srgbClr val="000000"/>
                </a:solidFill>
              </a:rPr>
              <a:t> person = </a:t>
            </a:r>
            <a:r>
              <a:rPr lang="en-US" altLang="en-US" sz="800" dirty="0" err="1">
                <a:solidFill>
                  <a:srgbClr val="000000"/>
                </a:solidFill>
              </a:rPr>
              <a:t>dataSvc.LoadPerson</a:t>
            </a:r>
            <a:r>
              <a:rPr lang="en-US" altLang="en-US" sz="800" dirty="0">
                <a:solidFill>
                  <a:srgbClr val="000000"/>
                </a:solidFill>
              </a:rPr>
              <a:t>(id);</a:t>
            </a:r>
          </a:p>
          <a:p>
            <a:pPr>
              <a:lnSpc>
                <a:spcPct val="120000"/>
              </a:lnSpc>
              <a:spcBef>
                <a:spcPts val="0"/>
              </a:spcBef>
            </a:pPr>
            <a:r>
              <a:rPr lang="en-US" altLang="en-US" sz="800" dirty="0">
                <a:solidFill>
                  <a:srgbClr val="000000"/>
                </a:solidFill>
              </a:rPr>
              <a:t>        </a:t>
            </a:r>
            <a:r>
              <a:rPr lang="en-US" altLang="en-US" sz="800" dirty="0" err="1">
                <a:solidFill>
                  <a:srgbClr val="000000"/>
                </a:solidFill>
              </a:rPr>
              <a:t>loggingSvc.Log</a:t>
            </a:r>
            <a:r>
              <a:rPr lang="en-US" altLang="en-US" sz="800" dirty="0">
                <a:solidFill>
                  <a:srgbClr val="000000"/>
                </a:solidFill>
              </a:rPr>
              <a:t>(</a:t>
            </a:r>
            <a:r>
              <a:rPr lang="en-US" altLang="en-US" sz="800" dirty="0">
                <a:solidFill>
                  <a:srgbClr val="A31515"/>
                </a:solidFill>
              </a:rPr>
              <a:t>$"Loaded Person: </a:t>
            </a:r>
            <a:r>
              <a:rPr lang="en-US" altLang="en-US" sz="800" dirty="0">
                <a:solidFill>
                  <a:srgbClr val="000000"/>
                </a:solidFill>
              </a:rPr>
              <a:t>{person?.</a:t>
            </a:r>
            <a:r>
              <a:rPr lang="en-US" altLang="en-US" sz="800" dirty="0" err="1">
                <a:solidFill>
                  <a:srgbClr val="000000"/>
                </a:solidFill>
              </a:rPr>
              <a:t>ToString</a:t>
            </a:r>
            <a:r>
              <a:rPr lang="en-US" altLang="en-US" sz="800" dirty="0">
                <a:solidFill>
                  <a:srgbClr val="000000"/>
                </a:solidFill>
              </a:rPr>
              <a:t>() ?? </a:t>
            </a:r>
            <a:r>
              <a:rPr lang="en-US" altLang="en-US" sz="800" dirty="0">
                <a:solidFill>
                  <a:srgbClr val="A31515"/>
                </a:solidFill>
              </a:rPr>
              <a:t>"(null)"</a:t>
            </a:r>
            <a:r>
              <a:rPr lang="en-US" altLang="en-US" sz="800" dirty="0">
                <a:solidFill>
                  <a:srgbClr val="000000"/>
                </a:solidFill>
              </a:rPr>
              <a:t>}</a:t>
            </a:r>
            <a:r>
              <a:rPr lang="en-US" altLang="en-US" sz="800" dirty="0">
                <a:solidFill>
                  <a:srgbClr val="A31515"/>
                </a:solidFill>
              </a:rPr>
              <a:t>"</a:t>
            </a: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a:solidFill>
                  <a:srgbClr val="0000FF"/>
                </a:solidFill>
              </a:rPr>
              <a:t>return</a:t>
            </a:r>
            <a:r>
              <a:rPr lang="en-US" altLang="en-US" sz="800" dirty="0">
                <a:solidFill>
                  <a:srgbClr val="000000"/>
                </a:solidFill>
              </a:rPr>
              <a:t> person;</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a:t>
            </a:r>
          </a:p>
          <a:p>
            <a:pPr>
              <a:lnSpc>
                <a:spcPct val="120000"/>
              </a:lnSpc>
              <a:spcBef>
                <a:spcPts val="0"/>
              </a:spcBef>
            </a:pPr>
            <a:r>
              <a:rPr lang="en-US" altLang="en-US" sz="800" dirty="0">
                <a:solidFill>
                  <a:srgbClr val="0000FF"/>
                </a:solidFill>
              </a:rPr>
              <a:t>public</a:t>
            </a:r>
            <a:r>
              <a:rPr lang="en-US" altLang="en-US" sz="800" dirty="0">
                <a:solidFill>
                  <a:srgbClr val="000000"/>
                </a:solidFill>
              </a:rPr>
              <a:t> </a:t>
            </a:r>
            <a:r>
              <a:rPr lang="en-US" altLang="en-US" sz="800" dirty="0">
                <a:solidFill>
                  <a:srgbClr val="0000FF"/>
                </a:solidFill>
              </a:rPr>
              <a:t>class</a:t>
            </a:r>
            <a:r>
              <a:rPr lang="en-US" altLang="en-US" sz="800" dirty="0">
                <a:solidFill>
                  <a:srgbClr val="000000"/>
                </a:solidFill>
              </a:rPr>
              <a:t> </a:t>
            </a:r>
            <a:r>
              <a:rPr lang="en-US" altLang="en-US" sz="800" dirty="0" err="1">
                <a:solidFill>
                  <a:srgbClr val="2B91AF"/>
                </a:solidFill>
              </a:rPr>
              <a:t>ConsoleLogger</a:t>
            </a:r>
            <a:r>
              <a:rPr lang="en-US" altLang="en-US" sz="800" dirty="0">
                <a:solidFill>
                  <a:srgbClr val="000000"/>
                </a:solidFill>
              </a:rPr>
              <a:t> : </a:t>
            </a:r>
            <a:r>
              <a:rPr lang="en-US" altLang="en-US" sz="800" dirty="0" err="1">
                <a:solidFill>
                  <a:srgbClr val="2B91AF"/>
                </a:solidFill>
              </a:rPr>
              <a:t>ILoggingService</a:t>
            </a:r>
            <a:endParaRPr lang="en-US" altLang="en-US" sz="800" dirty="0">
              <a:solidFill>
                <a:srgbClr val="2B91AF"/>
              </a:solidFill>
            </a:endParaRPr>
          </a:p>
          <a:p>
            <a:pPr>
              <a:lnSpc>
                <a:spcPct val="120000"/>
              </a:lnSpc>
              <a:spcBef>
                <a:spcPts val="0"/>
              </a:spcBef>
            </a:pP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a:solidFill>
                  <a:srgbClr val="0000FF"/>
                </a:solidFill>
              </a:rPr>
              <a:t>public</a:t>
            </a:r>
            <a:r>
              <a:rPr lang="en-US" altLang="en-US" sz="800" dirty="0">
                <a:solidFill>
                  <a:srgbClr val="000000"/>
                </a:solidFill>
              </a:rPr>
              <a:t> </a:t>
            </a:r>
            <a:r>
              <a:rPr lang="en-US" altLang="en-US" sz="800" dirty="0">
                <a:solidFill>
                  <a:srgbClr val="0000FF"/>
                </a:solidFill>
              </a:rPr>
              <a:t>void</a:t>
            </a:r>
            <a:r>
              <a:rPr lang="en-US" altLang="en-US" sz="800" dirty="0">
                <a:solidFill>
                  <a:srgbClr val="000000"/>
                </a:solidFill>
              </a:rPr>
              <a:t> Log(</a:t>
            </a:r>
            <a:r>
              <a:rPr lang="en-US" altLang="en-US" sz="800" dirty="0">
                <a:solidFill>
                  <a:srgbClr val="0000FF"/>
                </a:solidFill>
              </a:rPr>
              <a:t>string</a:t>
            </a:r>
            <a:r>
              <a:rPr lang="en-US" altLang="en-US" sz="800" dirty="0">
                <a:solidFill>
                  <a:srgbClr val="000000"/>
                </a:solidFill>
              </a:rPr>
              <a:t> message)</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        </a:t>
            </a:r>
            <a:r>
              <a:rPr lang="en-US" altLang="en-US" sz="800" dirty="0" err="1">
                <a:solidFill>
                  <a:srgbClr val="2B91AF"/>
                </a:solidFill>
              </a:rPr>
              <a:t>Console</a:t>
            </a:r>
            <a:r>
              <a:rPr lang="en-US" altLang="en-US" sz="800" dirty="0" err="1">
                <a:solidFill>
                  <a:srgbClr val="000000"/>
                </a:solidFill>
              </a:rPr>
              <a:t>.WriteLine</a:t>
            </a:r>
            <a:r>
              <a:rPr lang="en-US" altLang="en-US" sz="800" dirty="0">
                <a:solidFill>
                  <a:srgbClr val="000000"/>
                </a:solidFill>
              </a:rPr>
              <a:t>(message);</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a:t>
            </a:r>
          </a:p>
          <a:p>
            <a:pPr>
              <a:lnSpc>
                <a:spcPct val="120000"/>
              </a:lnSpc>
              <a:spcBef>
                <a:spcPts val="0"/>
              </a:spcBef>
            </a:pPr>
            <a:r>
              <a:rPr lang="en-US" altLang="en-US" sz="800" dirty="0">
                <a:solidFill>
                  <a:srgbClr val="0000FF"/>
                </a:solidFill>
              </a:rPr>
              <a:t>public</a:t>
            </a:r>
            <a:r>
              <a:rPr lang="en-US" altLang="en-US" sz="800" dirty="0">
                <a:solidFill>
                  <a:srgbClr val="000000"/>
                </a:solidFill>
              </a:rPr>
              <a:t> </a:t>
            </a:r>
            <a:r>
              <a:rPr lang="en-US" altLang="en-US" sz="800" dirty="0">
                <a:solidFill>
                  <a:srgbClr val="0000FF"/>
                </a:solidFill>
              </a:rPr>
              <a:t>class</a:t>
            </a:r>
            <a:r>
              <a:rPr lang="en-US" altLang="en-US" sz="800" dirty="0">
                <a:solidFill>
                  <a:srgbClr val="000000"/>
                </a:solidFill>
              </a:rPr>
              <a:t> </a:t>
            </a:r>
            <a:r>
              <a:rPr lang="en-US" altLang="en-US" sz="800" dirty="0" err="1">
                <a:solidFill>
                  <a:srgbClr val="2B91AF"/>
                </a:solidFill>
              </a:rPr>
              <a:t>SimpleDataService</a:t>
            </a:r>
            <a:r>
              <a:rPr lang="en-US" altLang="en-US" sz="800" dirty="0">
                <a:solidFill>
                  <a:srgbClr val="000000"/>
                </a:solidFill>
              </a:rPr>
              <a:t> : </a:t>
            </a:r>
            <a:r>
              <a:rPr lang="en-US" altLang="en-US" sz="800" dirty="0" err="1">
                <a:solidFill>
                  <a:srgbClr val="2B91AF"/>
                </a:solidFill>
              </a:rPr>
              <a:t>IDataService</a:t>
            </a:r>
            <a:endParaRPr lang="en-US" altLang="en-US" sz="800" dirty="0">
              <a:solidFill>
                <a:srgbClr val="2B91AF"/>
              </a:solidFill>
            </a:endParaRPr>
          </a:p>
          <a:p>
            <a:pPr>
              <a:lnSpc>
                <a:spcPct val="120000"/>
              </a:lnSpc>
              <a:spcBef>
                <a:spcPts val="0"/>
              </a:spcBef>
            </a:pPr>
            <a:r>
              <a:rPr lang="en-US" altLang="en-US" sz="800" dirty="0">
                <a:solidFill>
                  <a:srgbClr val="000000"/>
                </a:solidFill>
              </a:rPr>
              <a:t>{</a:t>
            </a:r>
          </a:p>
          <a:p>
            <a:pPr>
              <a:lnSpc>
                <a:spcPct val="120000"/>
              </a:lnSpc>
              <a:spcBef>
                <a:spcPts val="0"/>
              </a:spcBef>
            </a:pPr>
            <a:r>
              <a:rPr lang="en-US" altLang="en-US" sz="800" dirty="0">
                <a:solidFill>
                  <a:srgbClr val="000000"/>
                </a:solidFill>
              </a:rPr>
              <a:t>    </a:t>
            </a:r>
            <a:r>
              <a:rPr lang="en-US" altLang="en-US" sz="800" dirty="0">
                <a:solidFill>
                  <a:srgbClr val="0000FF"/>
                </a:solidFill>
              </a:rPr>
              <a:t>private</a:t>
            </a:r>
            <a:r>
              <a:rPr lang="en-US" altLang="en-US" sz="800" dirty="0">
                <a:solidFill>
                  <a:srgbClr val="000000"/>
                </a:solidFill>
              </a:rPr>
              <a:t> </a:t>
            </a:r>
            <a:r>
              <a:rPr lang="en-US" altLang="en-US" sz="800" dirty="0" err="1">
                <a:solidFill>
                  <a:srgbClr val="0000FF"/>
                </a:solidFill>
              </a:rPr>
              <a:t>readonly</a:t>
            </a:r>
            <a:r>
              <a:rPr lang="en-US" altLang="en-US" sz="800" dirty="0">
                <a:solidFill>
                  <a:srgbClr val="000000"/>
                </a:solidFill>
              </a:rPr>
              <a:t> </a:t>
            </a:r>
            <a:r>
              <a:rPr lang="en-US" altLang="en-US" sz="800" dirty="0">
                <a:solidFill>
                  <a:srgbClr val="2B91AF"/>
                </a:solidFill>
              </a:rPr>
              <a:t>List</a:t>
            </a:r>
            <a:r>
              <a:rPr lang="en-US" altLang="en-US" sz="800" dirty="0">
                <a:solidFill>
                  <a:srgbClr val="000000"/>
                </a:solidFill>
              </a:rPr>
              <a:t>&lt;</a:t>
            </a:r>
            <a:r>
              <a:rPr lang="en-US" altLang="en-US" sz="800" dirty="0">
                <a:solidFill>
                  <a:srgbClr val="2B91AF"/>
                </a:solidFill>
              </a:rPr>
              <a:t>Person</a:t>
            </a:r>
            <a:r>
              <a:rPr lang="en-US" altLang="en-US" sz="800" dirty="0">
                <a:solidFill>
                  <a:srgbClr val="000000"/>
                </a:solidFill>
              </a:rPr>
              <a:t>&gt; persons = </a:t>
            </a:r>
            <a:r>
              <a:rPr lang="en-US" altLang="en-US" sz="800" dirty="0">
                <a:solidFill>
                  <a:srgbClr val="0000FF"/>
                </a:solidFill>
              </a:rPr>
              <a:t>new</a:t>
            </a:r>
            <a:r>
              <a:rPr lang="en-US" altLang="en-US" sz="800" dirty="0">
                <a:solidFill>
                  <a:srgbClr val="000000"/>
                </a:solidFill>
              </a:rPr>
              <a:t> </a:t>
            </a:r>
            <a:r>
              <a:rPr lang="en-US" altLang="en-US" sz="800" dirty="0">
                <a:solidFill>
                  <a:srgbClr val="2B91AF"/>
                </a:solidFill>
              </a:rPr>
              <a:t>List</a:t>
            </a:r>
            <a:r>
              <a:rPr lang="en-US" altLang="en-US" sz="800" dirty="0">
                <a:solidFill>
                  <a:srgbClr val="000000"/>
                </a:solidFill>
              </a:rPr>
              <a:t>&lt;</a:t>
            </a:r>
            <a:r>
              <a:rPr lang="en-US" altLang="en-US" sz="800" dirty="0">
                <a:solidFill>
                  <a:srgbClr val="2B91AF"/>
                </a:solidFill>
              </a:rPr>
              <a:t>Person</a:t>
            </a:r>
            <a:r>
              <a:rPr lang="en-US" altLang="en-US" sz="800" dirty="0">
                <a:solidFill>
                  <a:srgbClr val="000000"/>
                </a:solidFill>
              </a:rPr>
              <a:t>&gt;() { </a:t>
            </a:r>
            <a:r>
              <a:rPr lang="en-US" altLang="en-US" sz="800" dirty="0">
                <a:solidFill>
                  <a:srgbClr val="008000"/>
                </a:solidFill>
              </a:rPr>
              <a:t>/* ... */</a:t>
            </a:r>
            <a:r>
              <a:rPr lang="en-US" altLang="en-US" sz="800" dirty="0">
                <a:solidFill>
                  <a:srgbClr val="000000"/>
                </a:solidFill>
              </a:rPr>
              <a:t> };</a:t>
            </a:r>
          </a:p>
          <a:p>
            <a:pPr>
              <a:lnSpc>
                <a:spcPct val="120000"/>
              </a:lnSpc>
              <a:spcBef>
                <a:spcPts val="0"/>
              </a:spcBef>
            </a:pPr>
            <a:r>
              <a:rPr lang="en-US" altLang="en-US" sz="800" dirty="0">
                <a:solidFill>
                  <a:srgbClr val="000000"/>
                </a:solidFill>
              </a:rPr>
              <a:t>    </a:t>
            </a:r>
            <a:r>
              <a:rPr lang="en-US" altLang="en-US" sz="800" dirty="0">
                <a:solidFill>
                  <a:srgbClr val="0000FF"/>
                </a:solidFill>
              </a:rPr>
              <a:t>public</a:t>
            </a:r>
            <a:r>
              <a:rPr lang="en-US" altLang="en-US" sz="800" dirty="0">
                <a:solidFill>
                  <a:srgbClr val="000000"/>
                </a:solidFill>
              </a:rPr>
              <a:t> </a:t>
            </a:r>
            <a:r>
              <a:rPr lang="en-US" altLang="en-US" sz="800" dirty="0">
                <a:solidFill>
                  <a:srgbClr val="2B91AF"/>
                </a:solidFill>
              </a:rPr>
              <a:t>Person</a:t>
            </a:r>
            <a:r>
              <a:rPr lang="en-US" altLang="en-US" sz="800" dirty="0">
                <a:solidFill>
                  <a:srgbClr val="000000"/>
                </a:solidFill>
              </a:rPr>
              <a:t> </a:t>
            </a:r>
            <a:r>
              <a:rPr lang="en-US" altLang="en-US" sz="800" dirty="0" err="1">
                <a:solidFill>
                  <a:srgbClr val="000000"/>
                </a:solidFill>
              </a:rPr>
              <a:t>LoadPerson</a:t>
            </a:r>
            <a:r>
              <a:rPr lang="en-US" altLang="en-US" sz="800" dirty="0">
                <a:solidFill>
                  <a:srgbClr val="000000"/>
                </a:solidFill>
              </a:rPr>
              <a:t>(</a:t>
            </a:r>
            <a:r>
              <a:rPr lang="en-US" altLang="en-US" sz="800" dirty="0">
                <a:solidFill>
                  <a:srgbClr val="0000FF"/>
                </a:solidFill>
              </a:rPr>
              <a:t>long</a:t>
            </a:r>
            <a:r>
              <a:rPr lang="en-US" altLang="en-US" sz="800" dirty="0">
                <a:solidFill>
                  <a:srgbClr val="000000"/>
                </a:solidFill>
              </a:rPr>
              <a:t> id)</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        </a:t>
            </a:r>
            <a:r>
              <a:rPr lang="en-US" altLang="en-US" sz="800" dirty="0">
                <a:solidFill>
                  <a:srgbClr val="0000FF"/>
                </a:solidFill>
              </a:rPr>
              <a:t>return</a:t>
            </a:r>
            <a:r>
              <a:rPr lang="en-US" altLang="en-US" sz="800" dirty="0">
                <a:solidFill>
                  <a:srgbClr val="000000"/>
                </a:solidFill>
              </a:rPr>
              <a:t> id &lt; </a:t>
            </a:r>
            <a:r>
              <a:rPr lang="en-US" altLang="en-US" sz="800" dirty="0" err="1">
                <a:solidFill>
                  <a:srgbClr val="000000"/>
                </a:solidFill>
              </a:rPr>
              <a:t>persons.Count</a:t>
            </a:r>
            <a:r>
              <a:rPr lang="en-US" altLang="en-US" sz="800" dirty="0">
                <a:solidFill>
                  <a:srgbClr val="000000"/>
                </a:solidFill>
              </a:rPr>
              <a:t> ? persons[(</a:t>
            </a:r>
            <a:r>
              <a:rPr lang="en-US" altLang="en-US" sz="800" dirty="0" err="1">
                <a:solidFill>
                  <a:srgbClr val="0000FF"/>
                </a:solidFill>
              </a:rPr>
              <a:t>int</a:t>
            </a:r>
            <a:r>
              <a:rPr lang="en-US" altLang="en-US" sz="800" dirty="0">
                <a:solidFill>
                  <a:srgbClr val="000000"/>
                </a:solidFill>
              </a:rPr>
              <a:t>)id] : </a:t>
            </a:r>
            <a:r>
              <a:rPr lang="en-US" altLang="en-US" sz="800" dirty="0">
                <a:solidFill>
                  <a:srgbClr val="0000FF"/>
                </a:solidFill>
              </a:rPr>
              <a:t>null</a:t>
            </a:r>
            <a:r>
              <a:rPr lang="en-US" altLang="en-US" sz="800" dirty="0">
                <a:solidFill>
                  <a:srgbClr val="000000"/>
                </a:solidFill>
              </a:rPr>
              <a:t>;</a:t>
            </a:r>
          </a:p>
          <a:p>
            <a:pPr>
              <a:lnSpc>
                <a:spcPct val="120000"/>
              </a:lnSpc>
              <a:spcBef>
                <a:spcPts val="0"/>
              </a:spcBef>
            </a:pPr>
            <a:r>
              <a:rPr lang="en-US" altLang="en-US" sz="800" dirty="0">
                <a:solidFill>
                  <a:srgbClr val="000000"/>
                </a:solidFill>
              </a:rPr>
              <a:t>    }</a:t>
            </a:r>
          </a:p>
          <a:p>
            <a:pPr>
              <a:lnSpc>
                <a:spcPct val="120000"/>
              </a:lnSpc>
              <a:spcBef>
                <a:spcPts val="0"/>
              </a:spcBef>
            </a:pPr>
            <a:r>
              <a:rPr lang="en-US" altLang="en-US" sz="800" dirty="0">
                <a:solidFill>
                  <a:srgbClr val="000000"/>
                </a:solidFill>
              </a:rPr>
              <a:t>} </a:t>
            </a:r>
            <a:endParaRPr lang="en-US" altLang="en-US" sz="800" dirty="0">
              <a:latin typeface="Arial" panose="020B0604020202020204" pitchFamily="34" charset="0"/>
            </a:endParaRPr>
          </a:p>
        </p:txBody>
      </p:sp>
      <p:sp>
        <p:nvSpPr>
          <p:cNvPr id="9" name="Text Placeholder 9"/>
          <p:cNvSpPr>
            <a:spLocks noGrp="1"/>
          </p:cNvSpPr>
          <p:nvPr>
            <p:ph type="body" sz="quarter" idx="13"/>
          </p:nvPr>
        </p:nvSpPr>
        <p:spPr>
          <a:xfrm rot="900000">
            <a:off x="11049000" y="457200"/>
            <a:ext cx="762000" cy="762000"/>
          </a:xfrm>
        </p:spPr>
        <p:txBody>
          <a:bodyPr>
            <a:normAutofit/>
          </a:bodyPr>
          <a:lstStyle/>
          <a:p>
            <a:r>
              <a:rPr lang="en-US" dirty="0"/>
              <a:t>C#</a:t>
            </a:r>
          </a:p>
        </p:txBody>
      </p:sp>
      <p:sp>
        <p:nvSpPr>
          <p:cNvPr id="8" name="Freeform: Shape 7"/>
          <p:cNvSpPr/>
          <p:nvPr/>
        </p:nvSpPr>
        <p:spPr>
          <a:xfrm>
            <a:off x="2" y="0"/>
            <a:ext cx="12191999" cy="6858000"/>
          </a:xfrm>
          <a:custGeom>
            <a:avLst/>
            <a:gdLst>
              <a:gd name="connsiteX0" fmla="*/ 914399 w 12191999"/>
              <a:gd name="connsiteY0" fmla="*/ 5337110 h 6858000"/>
              <a:gd name="connsiteX1" fmla="*/ 914399 w 12191999"/>
              <a:gd name="connsiteY1" fmla="*/ 5822302 h 6858000"/>
              <a:gd name="connsiteX2" fmla="*/ 3809999 w 12191999"/>
              <a:gd name="connsiteY2" fmla="*/ 5822302 h 6858000"/>
              <a:gd name="connsiteX3" fmla="*/ 3809999 w 12191999"/>
              <a:gd name="connsiteY3" fmla="*/ 5337110 h 6858000"/>
              <a:gd name="connsiteX4" fmla="*/ 914399 w 12191999"/>
              <a:gd name="connsiteY4" fmla="*/ 4394718 h 6858000"/>
              <a:gd name="connsiteX5" fmla="*/ 914399 w 12191999"/>
              <a:gd name="connsiteY5" fmla="*/ 4889242 h 6858000"/>
              <a:gd name="connsiteX6" fmla="*/ 2590799 w 12191999"/>
              <a:gd name="connsiteY6" fmla="*/ 4889242 h 6858000"/>
              <a:gd name="connsiteX7" fmla="*/ 2590799 w 12191999"/>
              <a:gd name="connsiteY7" fmla="*/ 4394718 h 6858000"/>
              <a:gd name="connsiteX8" fmla="*/ 914400 w 12191999"/>
              <a:gd name="connsiteY8" fmla="*/ 2743200 h 6858000"/>
              <a:gd name="connsiteX9" fmla="*/ 914400 w 12191999"/>
              <a:gd name="connsiteY9" fmla="*/ 4068147 h 6858000"/>
              <a:gd name="connsiteX10" fmla="*/ 4648199 w 12191999"/>
              <a:gd name="connsiteY10" fmla="*/ 4068147 h 6858000"/>
              <a:gd name="connsiteX11" fmla="*/ 4648199 w 12191999"/>
              <a:gd name="connsiteY11" fmla="*/ 2743200 h 6858000"/>
              <a:gd name="connsiteX12" fmla="*/ 0 w 12191999"/>
              <a:gd name="connsiteY12" fmla="*/ 0 h 6858000"/>
              <a:gd name="connsiteX13" fmla="*/ 12191999 w 12191999"/>
              <a:gd name="connsiteY13" fmla="*/ 0 h 6858000"/>
              <a:gd name="connsiteX14" fmla="*/ 12191999 w 12191999"/>
              <a:gd name="connsiteY14" fmla="*/ 6858000 h 6858000"/>
              <a:gd name="connsiteX15" fmla="*/ 0 w 12191999"/>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9" h="6858000">
                <a:moveTo>
                  <a:pt x="914399" y="5337110"/>
                </a:moveTo>
                <a:lnTo>
                  <a:pt x="914399" y="5822302"/>
                </a:lnTo>
                <a:lnTo>
                  <a:pt x="3809999" y="5822302"/>
                </a:lnTo>
                <a:lnTo>
                  <a:pt x="3809999" y="5337110"/>
                </a:lnTo>
                <a:close/>
                <a:moveTo>
                  <a:pt x="914399" y="4394718"/>
                </a:moveTo>
                <a:lnTo>
                  <a:pt x="914399" y="4889242"/>
                </a:lnTo>
                <a:lnTo>
                  <a:pt x="2590799" y="4889242"/>
                </a:lnTo>
                <a:lnTo>
                  <a:pt x="2590799" y="4394718"/>
                </a:lnTo>
                <a:close/>
                <a:moveTo>
                  <a:pt x="914400" y="2743200"/>
                </a:moveTo>
                <a:lnTo>
                  <a:pt x="914400" y="4068147"/>
                </a:lnTo>
                <a:lnTo>
                  <a:pt x="4648199" y="4068147"/>
                </a:lnTo>
                <a:lnTo>
                  <a:pt x="4648199" y="2743200"/>
                </a:lnTo>
                <a:close/>
                <a:moveTo>
                  <a:pt x="0" y="0"/>
                </a:moveTo>
                <a:lnTo>
                  <a:pt x="12191999" y="0"/>
                </a:lnTo>
                <a:lnTo>
                  <a:pt x="12191999" y="6858000"/>
                </a:lnTo>
                <a:lnTo>
                  <a:pt x="0" y="6858000"/>
                </a:ln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11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r>
              <a:rPr lang="en-US" altLang="en-US" strike="sngStrike" dirty="0" err="1">
                <a:solidFill>
                  <a:srgbClr val="2B91AF"/>
                </a:solidFill>
                <a:latin typeface="Consolas" panose="020B0609020204030204" pitchFamily="49" charset="0"/>
                <a:cs typeface="Consolas" panose="020B0609020204030204" pitchFamily="49" charset="0"/>
              </a:rPr>
              <a:t>PersonRepository</a:t>
            </a:r>
            <a:endParaRPr lang="en-US" altLang="en-US" strike="sngStrike" dirty="0">
              <a:solidFill>
                <a:srgbClr val="2B91AF"/>
              </a:solidFill>
              <a:latin typeface="Consolas" panose="020B0609020204030204" pitchFamily="49" charset="0"/>
              <a:cs typeface="Consolas" panose="020B0609020204030204" pitchFamily="49" charset="0"/>
            </a:endParaRPr>
          </a:p>
          <a:p>
            <a:endParaRPr lang="en-US" altLang="en-US" dirty="0">
              <a:solidFill>
                <a:srgbClr val="2B91AF"/>
              </a:solidFill>
              <a:latin typeface="Consolas" panose="020B0609020204030204" pitchFamily="49" charset="0"/>
              <a:cs typeface="Consolas" panose="020B0609020204030204" pitchFamily="49" charset="0"/>
            </a:endParaRPr>
          </a:p>
          <a:p>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string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unit</a:t>
            </a: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br>
              <a:rPr lang="en-US" altLang="en-US" dirty="0">
                <a:solidFill>
                  <a:srgbClr val="000000"/>
                </a:solidFill>
                <a:latin typeface="Consolas" panose="020B0609020204030204" pitchFamily="49" charset="0"/>
                <a:cs typeface="Consolas" panose="020B0609020204030204" pitchFamily="49" charset="0"/>
              </a:rPr>
            </a:b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long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Person option</a:t>
            </a:r>
            <a:r>
              <a:rPr lang="en-US" altLang="en-US" dirty="0">
                <a:latin typeface="Consolas" panose="020B0609020204030204" pitchFamily="49" charset="0"/>
                <a:cs typeface="Consolas" panose="020B0609020204030204" pitchFamily="49" charset="0"/>
              </a:rPr>
              <a:t>)</a:t>
            </a:r>
            <a:r>
              <a:rPr lang="en-US" altLang="en-US" dirty="0">
                <a:solidFill>
                  <a:srgbClr val="2B91AF"/>
                </a:solidFill>
                <a:latin typeface="Consolas" panose="020B0609020204030204" pitchFamily="49" charset="0"/>
                <a:cs typeface="Consolas" panose="020B0609020204030204" pitchFamily="49" charset="0"/>
              </a:rPr>
              <a:t>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br>
              <a:rPr lang="en-US" altLang="en-US" dirty="0">
                <a:solidFill>
                  <a:srgbClr val="000000"/>
                </a:solidFill>
                <a:latin typeface="Consolas" panose="020B0609020204030204" pitchFamily="49" charset="0"/>
                <a:cs typeface="Consolas" panose="020B0609020204030204" pitchFamily="49" charset="0"/>
              </a:rPr>
            </a:br>
            <a:r>
              <a:rPr lang="en-US" altLang="en-US" dirty="0">
                <a:solidFill>
                  <a:srgbClr val="2B91AF"/>
                </a:solidFill>
                <a:latin typeface="Consolas" panose="020B0609020204030204" pitchFamily="49" charset="0"/>
                <a:cs typeface="Consolas" panose="020B0609020204030204" pitchFamily="49" charset="0"/>
              </a:rPr>
              <a:t>long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Person option</a:t>
            </a:r>
          </a:p>
          <a:p>
            <a:endParaRPr lang="en-US" altLang="en-US" dirty="0">
              <a:solidFill>
                <a:srgbClr val="2B91AF"/>
              </a:solidFill>
              <a:latin typeface="Consolas" panose="020B0609020204030204" pitchFamily="49" charset="0"/>
              <a:cs typeface="Consolas" panose="020B0609020204030204" pitchFamily="49" charset="0"/>
            </a:endParaRPr>
          </a:p>
          <a:p>
            <a:r>
              <a:rPr lang="en-US" altLang="en-US" dirty="0">
                <a:solidFill>
                  <a:srgbClr val="2B91AF"/>
                </a:solidFill>
                <a:latin typeface="Consolas" panose="020B0609020204030204" pitchFamily="49" charset="0"/>
                <a:cs typeface="Consolas" panose="020B0609020204030204" pitchFamily="49" charset="0"/>
              </a:rPr>
              <a:t>long </a:t>
            </a:r>
            <a:r>
              <a:rPr lang="en-US" altLang="en-US" dirty="0">
                <a:solidFill>
                  <a:srgbClr val="0000FF"/>
                </a:solidFill>
                <a:latin typeface="Consolas" panose="020B0609020204030204" pitchFamily="49" charset="0"/>
                <a:cs typeface="Consolas" panose="020B0609020204030204" pitchFamily="49" charset="0"/>
              </a:rPr>
              <a:t>-&gt;</a:t>
            </a:r>
            <a:r>
              <a:rPr lang="en-US" altLang="en-US" dirty="0">
                <a:solidFill>
                  <a:srgbClr val="000000"/>
                </a:solidFill>
                <a:latin typeface="Consolas" panose="020B0609020204030204" pitchFamily="49" charset="0"/>
                <a:cs typeface="Consolas" panose="020B0609020204030204" pitchFamily="49" charset="0"/>
              </a:rPr>
              <a:t> </a:t>
            </a:r>
            <a:r>
              <a:rPr lang="en-US" altLang="en-US" dirty="0">
                <a:solidFill>
                  <a:srgbClr val="2B91AF"/>
                </a:solidFill>
                <a:latin typeface="Consolas" panose="020B0609020204030204" pitchFamily="49" charset="0"/>
                <a:cs typeface="Consolas" panose="020B0609020204030204" pitchFamily="49" charset="0"/>
              </a:rPr>
              <a:t>Person option</a:t>
            </a:r>
            <a:endParaRPr lang="en-US" dirty="0"/>
          </a:p>
        </p:txBody>
      </p:sp>
    </p:spTree>
    <p:extLst>
      <p:ext uri="{BB962C8B-B14F-4D97-AF65-F5344CB8AC3E}">
        <p14:creationId xmlns:p14="http://schemas.microsoft.com/office/powerpoint/2010/main" val="3712675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Box 36"/>
          <p:cNvSpPr txBox="1"/>
          <p:nvPr/>
        </p:nvSpPr>
        <p:spPr>
          <a:xfrm>
            <a:off x="4578260" y="2639377"/>
            <a:ext cx="1044498"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strategy</a:t>
            </a:r>
          </a:p>
        </p:txBody>
      </p:sp>
      <p:sp>
        <p:nvSpPr>
          <p:cNvPr id="2" name="Title 1"/>
          <p:cNvSpPr>
            <a:spLocks noGrp="1"/>
          </p:cNvSpPr>
          <p:nvPr>
            <p:ph type="title"/>
          </p:nvPr>
        </p:nvSpPr>
        <p:spPr>
          <a:ln>
            <a:noFill/>
          </a:ln>
        </p:spPr>
        <p:txBody>
          <a:bodyPr/>
          <a:lstStyle/>
          <a:p>
            <a:r>
              <a:rPr lang="en-US" dirty="0"/>
              <a:t>Strategy</a:t>
            </a:r>
          </a:p>
        </p:txBody>
      </p:sp>
      <p:grpSp>
        <p:nvGrpSpPr>
          <p:cNvPr id="5" name="Group 4"/>
          <p:cNvGrpSpPr/>
          <p:nvPr/>
        </p:nvGrpSpPr>
        <p:grpSpPr>
          <a:xfrm>
            <a:off x="709863" y="2895600"/>
            <a:ext cx="2743200" cy="1066800"/>
            <a:chOff x="2438400" y="2514600"/>
            <a:chExt cx="2743200" cy="1066800"/>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Context</a:t>
              </a:r>
            </a:p>
          </p:txBody>
        </p:sp>
        <p:sp>
          <p:nvSpPr>
            <p:cNvPr id="4" name="Rectangle 3"/>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+DoSomething(): void</a:t>
              </a:r>
            </a:p>
          </p:txBody>
        </p:sp>
      </p:grpSp>
      <p:grpSp>
        <p:nvGrpSpPr>
          <p:cNvPr id="9" name="Group 8"/>
          <p:cNvGrpSpPr/>
          <p:nvPr/>
        </p:nvGrpSpPr>
        <p:grpSpPr>
          <a:xfrm>
            <a:off x="5791200" y="2743200"/>
            <a:ext cx="2743200" cy="1371600"/>
            <a:chOff x="7010400" y="2514600"/>
            <a:chExt cx="2743200" cy="1371600"/>
          </a:xfrm>
        </p:grpSpPr>
        <p:sp>
          <p:nvSpPr>
            <p:cNvPr id="7" name="Rectangle 6"/>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IStrategy</a:t>
              </a:r>
              <a:endParaRPr lang="en-US" b="1" dirty="0"/>
            </a:p>
          </p:txBody>
        </p:sp>
        <p:sp>
          <p:nvSpPr>
            <p:cNvPr id="8" name="Rectangle 7"/>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err="1"/>
                <a:t>PerformBehavior</a:t>
              </a:r>
              <a:r>
                <a:rPr lang="en-US" dirty="0"/>
                <a:t>(): void</a:t>
              </a:r>
            </a:p>
          </p:txBody>
        </p:sp>
      </p:grpSp>
      <p:grpSp>
        <p:nvGrpSpPr>
          <p:cNvPr id="10" name="Group 9"/>
          <p:cNvGrpSpPr/>
          <p:nvPr/>
        </p:nvGrpSpPr>
        <p:grpSpPr>
          <a:xfrm>
            <a:off x="8686800" y="5029200"/>
            <a:ext cx="2743200" cy="1066800"/>
            <a:chOff x="2438400" y="2514600"/>
            <a:chExt cx="2743200" cy="1066800"/>
          </a:xfrm>
        </p:grpSpPr>
        <p:sp>
          <p:nvSpPr>
            <p:cNvPr id="11" name="Rectangle 10"/>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ConcreteStrategyC</a:t>
              </a:r>
              <a:endParaRPr lang="en-US" b="1" dirty="0"/>
            </a:p>
          </p:txBody>
        </p:sp>
        <p:sp>
          <p:nvSpPr>
            <p:cNvPr id="12" name="Rectangle 11"/>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PerformBehavior</a:t>
              </a:r>
              <a:r>
                <a:rPr lang="en-US" dirty="0"/>
                <a:t>(): void</a:t>
              </a:r>
            </a:p>
          </p:txBody>
        </p:sp>
      </p:grpSp>
      <p:grpSp>
        <p:nvGrpSpPr>
          <p:cNvPr id="13" name="Group 12"/>
          <p:cNvGrpSpPr/>
          <p:nvPr/>
        </p:nvGrpSpPr>
        <p:grpSpPr>
          <a:xfrm>
            <a:off x="5791200" y="5029200"/>
            <a:ext cx="2743200" cy="1066800"/>
            <a:chOff x="2438400" y="2514600"/>
            <a:chExt cx="2743200" cy="1066800"/>
          </a:xfrm>
        </p:grpSpPr>
        <p:sp>
          <p:nvSpPr>
            <p:cNvPr id="14" name="Rectangle 13"/>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ConcreteStrategyB</a:t>
              </a:r>
              <a:endParaRPr lang="en-US" b="1" dirty="0"/>
            </a:p>
          </p:txBody>
        </p:sp>
        <p:sp>
          <p:nvSpPr>
            <p:cNvPr id="15" name="Rectangle 14"/>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PerformBehavior</a:t>
              </a:r>
              <a:r>
                <a:rPr lang="en-US" dirty="0"/>
                <a:t>(): void</a:t>
              </a:r>
            </a:p>
          </p:txBody>
        </p:sp>
      </p:grpSp>
      <p:grpSp>
        <p:nvGrpSpPr>
          <p:cNvPr id="16" name="Group 15"/>
          <p:cNvGrpSpPr/>
          <p:nvPr/>
        </p:nvGrpSpPr>
        <p:grpSpPr>
          <a:xfrm>
            <a:off x="2895600" y="5029200"/>
            <a:ext cx="2743200" cy="1066800"/>
            <a:chOff x="2438400" y="2514600"/>
            <a:chExt cx="2743200" cy="1066800"/>
          </a:xfrm>
        </p:grpSpPr>
        <p:sp>
          <p:nvSpPr>
            <p:cNvPr id="17" name="Rectangle 16"/>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ConcreteStrategyA</a:t>
              </a:r>
              <a:endParaRPr lang="en-US" b="1" dirty="0"/>
            </a:p>
          </p:txBody>
        </p:sp>
        <p:sp>
          <p:nvSpPr>
            <p:cNvPr id="18" name="Rectangle 17"/>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PerformBehavior</a:t>
              </a:r>
              <a:r>
                <a:rPr lang="en-US" dirty="0"/>
                <a:t>(): void</a:t>
              </a:r>
            </a:p>
          </p:txBody>
        </p:sp>
      </p:grpSp>
      <p:cxnSp>
        <p:nvCxnSpPr>
          <p:cNvPr id="20" name="Connector: Elbow 19"/>
          <p:cNvCxnSpPr>
            <a:stCxn id="14" idx="0"/>
            <a:endCxn id="8" idx="2"/>
          </p:cNvCxnSpPr>
          <p:nvPr/>
        </p:nvCxnSpPr>
        <p:spPr>
          <a:xfrm flipV="1">
            <a:off x="7162800" y="4114800"/>
            <a:ext cx="0" cy="914400"/>
          </a:xfrm>
          <a:prstGeom prst="straightConnector1">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19"/>
          <p:cNvCxnSpPr>
            <a:stCxn id="17" idx="0"/>
            <a:endCxn id="8" idx="2"/>
          </p:cNvCxnSpPr>
          <p:nvPr/>
        </p:nvCxnSpPr>
        <p:spPr>
          <a:xfrm rot="5400000" flipH="1" flipV="1">
            <a:off x="5257800" y="3124200"/>
            <a:ext cx="914400" cy="2895600"/>
          </a:xfrm>
          <a:prstGeom prst="bentConnector3">
            <a:avLst>
              <a:gd name="adj1" fmla="val 50000"/>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or: Elbow 19"/>
          <p:cNvCxnSpPr>
            <a:stCxn id="11" idx="0"/>
            <a:endCxn id="8" idx="2"/>
          </p:cNvCxnSpPr>
          <p:nvPr/>
        </p:nvCxnSpPr>
        <p:spPr>
          <a:xfrm rot="16200000" flipV="1">
            <a:off x="8153400" y="3124200"/>
            <a:ext cx="914400" cy="2895600"/>
          </a:xfrm>
          <a:prstGeom prst="bentConnector3">
            <a:avLst>
              <a:gd name="adj1" fmla="val 50000"/>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or: Elbow 19"/>
          <p:cNvCxnSpPr>
            <a:stCxn id="3" idx="3"/>
            <a:endCxn id="7" idx="1"/>
          </p:cNvCxnSpPr>
          <p:nvPr/>
        </p:nvCxnSpPr>
        <p:spPr>
          <a:xfrm>
            <a:off x="3453063" y="3124200"/>
            <a:ext cx="2338137" cy="0"/>
          </a:xfrm>
          <a:prstGeom prst="straightConnector1">
            <a:avLst/>
          </a:prstGeom>
          <a:ln w="57150">
            <a:solidFill>
              <a:schemeClr val="bg1"/>
            </a:solidFill>
            <a:prstDash val="soli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Folded Corner 41"/>
          <p:cNvSpPr/>
          <p:nvPr/>
        </p:nvSpPr>
        <p:spPr>
          <a:xfrm rot="15300000">
            <a:off x="1538563" y="3507695"/>
            <a:ext cx="493062" cy="2640575"/>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solidFill>
                  <a:schemeClr val="tx1"/>
                </a:solidFill>
              </a:rPr>
              <a:t>strategy.performBehavior</a:t>
            </a:r>
            <a:r>
              <a:rPr lang="en-US" sz="1400" dirty="0">
                <a:solidFill>
                  <a:schemeClr val="tx1"/>
                </a:solidFill>
              </a:rPr>
              <a:t>()</a:t>
            </a:r>
          </a:p>
        </p:txBody>
      </p:sp>
      <p:cxnSp>
        <p:nvCxnSpPr>
          <p:cNvPr id="44" name="Straight Connector 43"/>
          <p:cNvCxnSpPr>
            <a:stCxn id="42" idx="3"/>
          </p:cNvCxnSpPr>
          <p:nvPr/>
        </p:nvCxnSpPr>
        <p:spPr>
          <a:xfrm flipV="1">
            <a:off x="1721288" y="3886200"/>
            <a:ext cx="183712" cy="703652"/>
          </a:xfrm>
          <a:prstGeom prst="line">
            <a:avLst/>
          </a:prstGeom>
          <a:ln w="57150" cap="flat">
            <a:solidFill>
              <a:schemeClr val="tx1"/>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2825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85000" lnSpcReduction="20000"/>
          </a:bodyPr>
          <a:lstStyle/>
          <a:p>
            <a:pPr>
              <a:lnSpc>
                <a:spcPct val="120000"/>
              </a:lnSpc>
              <a:spcBef>
                <a:spcPts val="0"/>
              </a:spcBef>
            </a:pPr>
            <a:r>
              <a:rPr lang="en-US" altLang="en-US" dirty="0">
                <a:solidFill>
                  <a:srgbClr val="0000FF"/>
                </a:solidFill>
              </a:rPr>
              <a:t>let</a:t>
            </a:r>
            <a:r>
              <a:rPr lang="en-US" altLang="en-US" dirty="0">
                <a:solidFill>
                  <a:srgbClr val="000000"/>
                </a:solidFill>
              </a:rPr>
              <a:t> repository log </a:t>
            </a:r>
            <a:r>
              <a:rPr lang="en-US" altLang="en-US" dirty="0" err="1">
                <a:solidFill>
                  <a:srgbClr val="000000"/>
                </a:solidFill>
              </a:rPr>
              <a:t>loadPerson</a:t>
            </a:r>
            <a:r>
              <a:rPr lang="en-US" altLang="en-US" dirty="0">
                <a:solidFill>
                  <a:srgbClr val="000000"/>
                </a:solidFill>
              </a:rPr>
              <a:t> id =</a:t>
            </a:r>
          </a:p>
          <a:p>
            <a:pPr>
              <a:lnSpc>
                <a:spcPct val="120000"/>
              </a:lnSpc>
              <a:spcBef>
                <a:spcPts val="0"/>
              </a:spcBef>
            </a:pPr>
            <a:r>
              <a:rPr lang="en-US" altLang="en-US" dirty="0">
                <a:solidFill>
                  <a:srgbClr val="000000"/>
                </a:solidFill>
              </a:rPr>
              <a:t>    </a:t>
            </a:r>
            <a:r>
              <a:rPr lang="en-US" altLang="en-US" dirty="0">
                <a:solidFill>
                  <a:srgbClr val="0000FF"/>
                </a:solidFill>
              </a:rPr>
              <a:t>let</a:t>
            </a:r>
            <a:r>
              <a:rPr lang="en-US" altLang="en-US" dirty="0">
                <a:solidFill>
                  <a:srgbClr val="000000"/>
                </a:solidFill>
              </a:rPr>
              <a:t> person = </a:t>
            </a:r>
            <a:r>
              <a:rPr lang="en-US" altLang="en-US" dirty="0" err="1">
                <a:solidFill>
                  <a:srgbClr val="000000"/>
                </a:solidFill>
              </a:rPr>
              <a:t>loadPerson</a:t>
            </a:r>
            <a:r>
              <a:rPr lang="en-US" altLang="en-US" dirty="0">
                <a:solidFill>
                  <a:srgbClr val="000000"/>
                </a:solidFill>
              </a:rPr>
              <a:t> id</a:t>
            </a:r>
          </a:p>
          <a:p>
            <a:pPr>
              <a:lnSpc>
                <a:spcPct val="120000"/>
              </a:lnSpc>
              <a:spcBef>
                <a:spcPts val="0"/>
              </a:spcBef>
            </a:pPr>
            <a:r>
              <a:rPr lang="en-US" altLang="en-US" dirty="0">
                <a:solidFill>
                  <a:srgbClr val="000000"/>
                </a:solidFill>
              </a:rPr>
              <a:t>    log (</a:t>
            </a:r>
            <a:r>
              <a:rPr lang="en-US" altLang="en-US" dirty="0" err="1">
                <a:solidFill>
                  <a:srgbClr val="000000"/>
                </a:solidFill>
              </a:rPr>
              <a:t>sprintf</a:t>
            </a:r>
            <a:r>
              <a:rPr lang="en-US" altLang="en-US" dirty="0">
                <a:solidFill>
                  <a:srgbClr val="000000"/>
                </a:solidFill>
              </a:rPr>
              <a:t> </a:t>
            </a:r>
            <a:r>
              <a:rPr lang="en-US" altLang="en-US" dirty="0">
                <a:solidFill>
                  <a:srgbClr val="A31515"/>
                </a:solidFill>
              </a:rPr>
              <a:t>"Loaded Person: </a:t>
            </a:r>
            <a:r>
              <a:rPr lang="en-US" altLang="en-US" dirty="0">
                <a:solidFill>
                  <a:srgbClr val="2B91AF"/>
                </a:solidFill>
              </a:rPr>
              <a:t>%O</a:t>
            </a:r>
            <a:r>
              <a:rPr lang="en-US" altLang="en-US" dirty="0">
                <a:solidFill>
                  <a:srgbClr val="A31515"/>
                </a:solidFill>
              </a:rPr>
              <a:t>"</a:t>
            </a:r>
            <a:r>
              <a:rPr lang="en-US" altLang="en-US" dirty="0">
                <a:solidFill>
                  <a:srgbClr val="000000"/>
                </a:solidFill>
              </a:rPr>
              <a:t> person)</a:t>
            </a:r>
          </a:p>
          <a:p>
            <a:pPr>
              <a:lnSpc>
                <a:spcPct val="120000"/>
              </a:lnSpc>
              <a:spcBef>
                <a:spcPts val="0"/>
              </a:spcBef>
            </a:pPr>
            <a:r>
              <a:rPr lang="en-US" altLang="en-US" dirty="0">
                <a:solidFill>
                  <a:srgbClr val="000000"/>
                </a:solidFill>
              </a:rPr>
              <a:t>    person</a:t>
            </a:r>
          </a:p>
          <a:p>
            <a:pPr>
              <a:lnSpc>
                <a:spcPct val="120000"/>
              </a:lnSpc>
              <a:spcBef>
                <a:spcPts val="0"/>
              </a:spcBef>
            </a:pPr>
            <a:endParaRPr lang="en-US" altLang="en-US" dirty="0">
              <a:solidFill>
                <a:srgbClr val="000000"/>
              </a:solidFill>
            </a:endParaRPr>
          </a:p>
          <a:p>
            <a:pPr>
              <a:lnSpc>
                <a:spcPct val="120000"/>
              </a:lnSpc>
              <a:spcBef>
                <a:spcPts val="0"/>
              </a:spcBef>
            </a:pPr>
            <a:r>
              <a:rPr lang="en-US" altLang="en-US" dirty="0">
                <a:solidFill>
                  <a:srgbClr val="0000FF"/>
                </a:solidFill>
              </a:rPr>
              <a:t>let</a:t>
            </a:r>
            <a:r>
              <a:rPr lang="en-US" altLang="en-US" dirty="0">
                <a:solidFill>
                  <a:srgbClr val="000000"/>
                </a:solidFill>
              </a:rPr>
              <a:t> logger = </a:t>
            </a:r>
            <a:r>
              <a:rPr lang="en-US" altLang="en-US" dirty="0" err="1">
                <a:solidFill>
                  <a:srgbClr val="000000"/>
                </a:solidFill>
              </a:rPr>
              <a:t>printfn</a:t>
            </a:r>
            <a:r>
              <a:rPr lang="en-US" altLang="en-US" dirty="0">
                <a:solidFill>
                  <a:srgbClr val="000000"/>
                </a:solidFill>
              </a:rPr>
              <a:t> </a:t>
            </a:r>
            <a:r>
              <a:rPr lang="en-US" altLang="en-US" dirty="0">
                <a:solidFill>
                  <a:srgbClr val="A31515"/>
                </a:solidFill>
              </a:rPr>
              <a:t>"</a:t>
            </a:r>
            <a:r>
              <a:rPr lang="en-US" altLang="en-US" dirty="0">
                <a:solidFill>
                  <a:srgbClr val="2B91AF"/>
                </a:solidFill>
              </a:rPr>
              <a:t>%s</a:t>
            </a:r>
            <a:r>
              <a:rPr lang="en-US" altLang="en-US" dirty="0">
                <a:solidFill>
                  <a:srgbClr val="A31515"/>
                </a:solidFill>
              </a:rPr>
              <a:t>"</a:t>
            </a:r>
          </a:p>
          <a:p>
            <a:pPr>
              <a:lnSpc>
                <a:spcPct val="120000"/>
              </a:lnSpc>
              <a:spcBef>
                <a:spcPts val="0"/>
              </a:spcBef>
            </a:pPr>
            <a:r>
              <a:rPr lang="en-US" altLang="en-US" dirty="0">
                <a:solidFill>
                  <a:srgbClr val="0000FF"/>
                </a:solidFill>
              </a:rPr>
              <a:t>let</a:t>
            </a:r>
            <a:r>
              <a:rPr lang="en-US" altLang="en-US" dirty="0">
                <a:solidFill>
                  <a:srgbClr val="000000"/>
                </a:solidFill>
              </a:rPr>
              <a:t> </a:t>
            </a:r>
            <a:r>
              <a:rPr lang="en-US" altLang="en-US" dirty="0" err="1">
                <a:solidFill>
                  <a:srgbClr val="000000"/>
                </a:solidFill>
              </a:rPr>
              <a:t>dataSvc</a:t>
            </a:r>
            <a:r>
              <a:rPr lang="en-US" altLang="en-US" dirty="0">
                <a:solidFill>
                  <a:srgbClr val="000000"/>
                </a:solidFill>
              </a:rPr>
              <a:t> id =</a:t>
            </a:r>
          </a:p>
          <a:p>
            <a:pPr>
              <a:lnSpc>
                <a:spcPct val="120000"/>
              </a:lnSpc>
              <a:spcBef>
                <a:spcPts val="0"/>
              </a:spcBef>
            </a:pPr>
            <a:r>
              <a:rPr lang="en-US" altLang="en-US" dirty="0">
                <a:solidFill>
                  <a:srgbClr val="000000"/>
                </a:solidFill>
              </a:rPr>
              <a:t>    [ </a:t>
            </a:r>
            <a:r>
              <a:rPr lang="en-US" altLang="en-US" dirty="0">
                <a:solidFill>
                  <a:srgbClr val="008000"/>
                </a:solidFill>
              </a:rPr>
              <a:t> (* ... *)</a:t>
            </a:r>
            <a:r>
              <a:rPr lang="en-US" altLang="en-US" dirty="0">
                <a:solidFill>
                  <a:srgbClr val="000000"/>
                </a:solidFill>
              </a:rPr>
              <a:t> ]</a:t>
            </a:r>
          </a:p>
          <a:p>
            <a:pPr>
              <a:lnSpc>
                <a:spcPct val="120000"/>
              </a:lnSpc>
              <a:spcBef>
                <a:spcPts val="0"/>
              </a:spcBef>
            </a:pPr>
            <a:r>
              <a:rPr lang="en-US" altLang="en-US" dirty="0">
                <a:solidFill>
                  <a:srgbClr val="000000"/>
                </a:solidFill>
              </a:rPr>
              <a:t>    |&gt; </a:t>
            </a:r>
            <a:r>
              <a:rPr lang="en-US" altLang="en-US" dirty="0" err="1">
                <a:solidFill>
                  <a:srgbClr val="2B91AF"/>
                </a:solidFill>
              </a:rPr>
              <a:t>List</a:t>
            </a:r>
            <a:r>
              <a:rPr lang="en-US" altLang="en-US" dirty="0" err="1">
                <a:solidFill>
                  <a:srgbClr val="000000"/>
                </a:solidFill>
              </a:rPr>
              <a:t>.tryItem</a:t>
            </a:r>
            <a:r>
              <a:rPr lang="en-US" altLang="en-US" dirty="0">
                <a:solidFill>
                  <a:srgbClr val="000000"/>
                </a:solidFill>
              </a:rPr>
              <a:t> id </a:t>
            </a:r>
            <a:endParaRPr lang="en-US" altLang="en-US" sz="6600" dirty="0">
              <a:latin typeface="Arial" panose="020B0604020202020204" pitchFamily="34" charset="0"/>
            </a:endParaRPr>
          </a:p>
        </p:txBody>
      </p:sp>
      <p:sp>
        <p:nvSpPr>
          <p:cNvPr id="7" name="Text Placeholder 9"/>
          <p:cNvSpPr>
            <a:spLocks noGrp="1"/>
          </p:cNvSpPr>
          <p:nvPr>
            <p:ph type="body" sz="quarter" idx="13"/>
          </p:nvPr>
        </p:nvSpPr>
        <p:spPr>
          <a:xfrm rot="900000">
            <a:off x="11049000" y="457200"/>
            <a:ext cx="762000" cy="762000"/>
          </a:xfrm>
        </p:spPr>
        <p:txBody>
          <a:bodyPr>
            <a:normAutofit/>
          </a:bodyPr>
          <a:lstStyle/>
          <a:p>
            <a:r>
              <a:rPr lang="en-US" dirty="0"/>
              <a:t>F#</a:t>
            </a:r>
          </a:p>
        </p:txBody>
      </p:sp>
    </p:spTree>
    <p:extLst>
      <p:ext uri="{BB962C8B-B14F-4D97-AF65-F5344CB8AC3E}">
        <p14:creationId xmlns:p14="http://schemas.microsoft.com/office/powerpoint/2010/main" val="756923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Injection</a:t>
            </a:r>
          </a:p>
        </p:txBody>
      </p:sp>
      <p:sp>
        <p:nvSpPr>
          <p:cNvPr id="5" name="Content Placeholder 4"/>
          <p:cNvSpPr>
            <a:spLocks noGrp="1"/>
          </p:cNvSpPr>
          <p:nvPr>
            <p:ph idx="1"/>
          </p:nvPr>
        </p:nvSpPr>
        <p:spPr/>
        <p:txBody>
          <a:bodyPr>
            <a:normAutofit fontScale="85000" lnSpcReduction="20000"/>
          </a:bodyPr>
          <a:lstStyle/>
          <a:p>
            <a:pPr>
              <a:lnSpc>
                <a:spcPct val="120000"/>
              </a:lnSpc>
              <a:spcBef>
                <a:spcPts val="0"/>
              </a:spcBef>
            </a:pPr>
            <a:r>
              <a:rPr lang="en-US" altLang="en-US" dirty="0">
                <a:solidFill>
                  <a:srgbClr val="0000FF"/>
                </a:solidFill>
              </a:rPr>
              <a:t>let</a:t>
            </a:r>
            <a:r>
              <a:rPr lang="en-US" altLang="en-US" dirty="0">
                <a:solidFill>
                  <a:srgbClr val="000000"/>
                </a:solidFill>
              </a:rPr>
              <a:t> </a:t>
            </a:r>
            <a:r>
              <a:rPr lang="en-US" altLang="en-US" dirty="0" err="1">
                <a:solidFill>
                  <a:srgbClr val="000000"/>
                </a:solidFill>
              </a:rPr>
              <a:t>getPerson</a:t>
            </a:r>
            <a:r>
              <a:rPr lang="en-US" altLang="en-US" dirty="0">
                <a:solidFill>
                  <a:srgbClr val="000000"/>
                </a:solidFill>
              </a:rPr>
              <a:t> = repository logger </a:t>
            </a:r>
            <a:r>
              <a:rPr lang="en-US" altLang="en-US" dirty="0" err="1">
                <a:solidFill>
                  <a:srgbClr val="000000"/>
                </a:solidFill>
              </a:rPr>
              <a:t>dataSvc</a:t>
            </a:r>
            <a:endParaRPr lang="en-US" altLang="en-US" dirty="0">
              <a:solidFill>
                <a:srgbClr val="000000"/>
              </a:solidFill>
            </a:endParaRPr>
          </a:p>
          <a:p>
            <a:pPr>
              <a:lnSpc>
                <a:spcPct val="120000"/>
              </a:lnSpc>
              <a:spcBef>
                <a:spcPts val="0"/>
              </a:spcBef>
            </a:pPr>
            <a:r>
              <a:rPr lang="en-US" altLang="en-US" dirty="0">
                <a:solidFill>
                  <a:srgbClr val="0000FF"/>
                </a:solidFill>
              </a:rPr>
              <a:t>let</a:t>
            </a:r>
            <a:r>
              <a:rPr lang="en-US" altLang="en-US" dirty="0">
                <a:solidFill>
                  <a:srgbClr val="000000"/>
                </a:solidFill>
              </a:rPr>
              <a:t> person = </a:t>
            </a:r>
            <a:r>
              <a:rPr lang="en-US" altLang="en-US" dirty="0" err="1">
                <a:solidFill>
                  <a:srgbClr val="000000"/>
                </a:solidFill>
              </a:rPr>
              <a:t>getPerson</a:t>
            </a:r>
            <a:r>
              <a:rPr lang="en-US" altLang="en-US" dirty="0">
                <a:solidFill>
                  <a:srgbClr val="000000"/>
                </a:solidFill>
              </a:rPr>
              <a:t> 5</a:t>
            </a:r>
          </a:p>
          <a:p>
            <a:pPr>
              <a:lnSpc>
                <a:spcPct val="120000"/>
              </a:lnSpc>
              <a:spcBef>
                <a:spcPts val="0"/>
              </a:spcBef>
            </a:pPr>
            <a:r>
              <a:rPr lang="en-US" altLang="en-US" dirty="0" err="1">
                <a:solidFill>
                  <a:srgbClr val="000000"/>
                </a:solidFill>
              </a:rPr>
              <a:t>printfn</a:t>
            </a:r>
            <a:r>
              <a:rPr lang="en-US" altLang="en-US" dirty="0">
                <a:solidFill>
                  <a:srgbClr val="000000"/>
                </a:solidFill>
              </a:rPr>
              <a:t> </a:t>
            </a:r>
            <a:r>
              <a:rPr lang="en-US" altLang="en-US" dirty="0">
                <a:solidFill>
                  <a:srgbClr val="A31515"/>
                </a:solidFill>
              </a:rPr>
              <a:t>"Fetched from repo: </a:t>
            </a:r>
            <a:r>
              <a:rPr lang="en-US" altLang="en-US" dirty="0">
                <a:solidFill>
                  <a:srgbClr val="2B91AF"/>
                </a:solidFill>
              </a:rPr>
              <a:t>%O</a:t>
            </a:r>
            <a:r>
              <a:rPr lang="en-US" altLang="en-US" dirty="0">
                <a:solidFill>
                  <a:srgbClr val="A31515"/>
                </a:solidFill>
              </a:rPr>
              <a:t>"</a:t>
            </a:r>
            <a:r>
              <a:rPr lang="en-US" altLang="en-US" dirty="0">
                <a:solidFill>
                  <a:srgbClr val="000000"/>
                </a:solidFill>
              </a:rPr>
              <a:t> person</a:t>
            </a:r>
          </a:p>
          <a:p>
            <a:pPr>
              <a:lnSpc>
                <a:spcPct val="120000"/>
              </a:lnSpc>
              <a:spcBef>
                <a:spcPts val="0"/>
              </a:spcBef>
            </a:pPr>
            <a:endParaRPr lang="en-US" altLang="en-US" dirty="0">
              <a:solidFill>
                <a:srgbClr val="000000"/>
              </a:solidFill>
            </a:endParaRPr>
          </a:p>
          <a:p>
            <a:pPr>
              <a:lnSpc>
                <a:spcPct val="120000"/>
              </a:lnSpc>
              <a:spcBef>
                <a:spcPts val="0"/>
              </a:spcBef>
            </a:pPr>
            <a:endParaRPr lang="en-US" altLang="en-US" dirty="0">
              <a:solidFill>
                <a:srgbClr val="000000"/>
              </a:solidFill>
            </a:endParaRPr>
          </a:p>
          <a:p>
            <a:pPr>
              <a:lnSpc>
                <a:spcPct val="120000"/>
              </a:lnSpc>
              <a:spcBef>
                <a:spcPts val="0"/>
              </a:spcBef>
            </a:pPr>
            <a:endParaRPr lang="en-US" altLang="en-US" dirty="0">
              <a:solidFill>
                <a:srgbClr val="000000"/>
              </a:solidFill>
            </a:endParaRPr>
          </a:p>
          <a:p>
            <a:pPr>
              <a:lnSpc>
                <a:spcPct val="120000"/>
              </a:lnSpc>
              <a:spcBef>
                <a:spcPts val="0"/>
              </a:spcBef>
            </a:pPr>
            <a:endParaRPr lang="en-US" altLang="en-US" dirty="0">
              <a:solidFill>
                <a:srgbClr val="000000"/>
              </a:solidFill>
            </a:endParaRPr>
          </a:p>
          <a:p>
            <a:pPr>
              <a:lnSpc>
                <a:spcPct val="120000"/>
              </a:lnSpc>
              <a:spcBef>
                <a:spcPts val="0"/>
              </a:spcBef>
            </a:pPr>
            <a:endParaRPr lang="en-US" altLang="en-US" dirty="0">
              <a:solidFill>
                <a:srgbClr val="000000"/>
              </a:solidFill>
            </a:endParaRP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p:txBody>
      </p:sp>
      <p:sp>
        <p:nvSpPr>
          <p:cNvPr id="6" name="Text Placeholder 9"/>
          <p:cNvSpPr>
            <a:spLocks noGrp="1"/>
          </p:cNvSpPr>
          <p:nvPr>
            <p:ph type="body" sz="quarter" idx="13"/>
          </p:nvPr>
        </p:nvSpPr>
        <p:spPr>
          <a:xfrm rot="900000">
            <a:off x="11049000" y="457200"/>
            <a:ext cx="762000" cy="762000"/>
          </a:xfrm>
        </p:spPr>
        <p:txBody>
          <a:bodyPr>
            <a:normAutofit/>
          </a:bodyPr>
          <a:lstStyle/>
          <a:p>
            <a:r>
              <a:rPr lang="en-US" dirty="0"/>
              <a:t>F#</a:t>
            </a:r>
          </a:p>
        </p:txBody>
      </p:sp>
    </p:spTree>
    <p:extLst>
      <p:ext uri="{BB962C8B-B14F-4D97-AF65-F5344CB8AC3E}">
        <p14:creationId xmlns:p14="http://schemas.microsoft.com/office/powerpoint/2010/main" val="1462231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3"/>
          </p:nvPr>
        </p:nvSpPr>
        <p:spPr/>
        <p:txBody>
          <a:bodyPr>
            <a:normAutofit/>
          </a:bodyPr>
          <a:lstStyle/>
          <a:p>
            <a:r>
              <a:rPr lang="en-US" altLang="en-US" dirty="0"/>
              <a:t>Loaded Person: Some(Percival Plum)</a:t>
            </a:r>
          </a:p>
          <a:p>
            <a:r>
              <a:rPr lang="en-US" altLang="en-US" dirty="0"/>
              <a:t>Fetched from repo: Some(Percival Plum)</a:t>
            </a:r>
            <a:endParaRPr lang="en-US" altLang="en-US" dirty="0"/>
          </a:p>
        </p:txBody>
      </p:sp>
    </p:spTree>
    <p:extLst>
      <p:ext uri="{BB962C8B-B14F-4D97-AF65-F5344CB8AC3E}">
        <p14:creationId xmlns:p14="http://schemas.microsoft.com/office/powerpoint/2010/main" val="2694189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
                                        <p:tgtEl>
                                          <p:spTgt spid="6">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r>
              <a:rPr lang="en-US" dirty="0"/>
              <a:t>C#</a:t>
            </a:r>
          </a:p>
        </p:txBody>
      </p:sp>
      <p:sp>
        <p:nvSpPr>
          <p:cNvPr id="9" name="Content Placeholder 8"/>
          <p:cNvSpPr>
            <a:spLocks noGrp="1"/>
          </p:cNvSpPr>
          <p:nvPr>
            <p:ph sz="half" idx="2"/>
          </p:nvPr>
        </p:nvSpPr>
        <p:spPr/>
        <p:txBody>
          <a:bodyPr>
            <a:noAutofit/>
          </a:bodyPr>
          <a:lstStyle/>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interface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ILoggingService</a:t>
            </a:r>
            <a:endParaRPr lang="en-US" altLang="en-US" sz="35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void</a:t>
            </a:r>
            <a:r>
              <a:rPr lang="en-US" altLang="en-US" sz="350" dirty="0">
                <a:solidFill>
                  <a:srgbClr val="000000"/>
                </a:solidFill>
                <a:latin typeface="Consolas" panose="020B0609020204030204" pitchFamily="49" charset="0"/>
                <a:cs typeface="Consolas" panose="020B0609020204030204" pitchFamily="49" charset="0"/>
              </a:rPr>
              <a:t> Log(</a:t>
            </a:r>
            <a:r>
              <a:rPr lang="en-US" altLang="en-US" sz="350" dirty="0">
                <a:solidFill>
                  <a:srgbClr val="0000FF"/>
                </a:solidFill>
                <a:latin typeface="Consolas" panose="020B0609020204030204" pitchFamily="49" charset="0"/>
                <a:cs typeface="Consolas" panose="020B0609020204030204" pitchFamily="49" charset="0"/>
              </a:rPr>
              <a:t>string</a:t>
            </a:r>
            <a:r>
              <a:rPr lang="en-US" altLang="en-US" sz="350" dirty="0">
                <a:solidFill>
                  <a:srgbClr val="000000"/>
                </a:solidFill>
                <a:latin typeface="Consolas" panose="020B0609020204030204" pitchFamily="49" charset="0"/>
                <a:cs typeface="Consolas" panose="020B0609020204030204" pitchFamily="49" charset="0"/>
              </a:rPr>
              <a:t> message);</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interface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IDataService</a:t>
            </a:r>
            <a:endParaRPr lang="en-US" altLang="en-US" sz="35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2B91AF"/>
                </a:solidFill>
                <a:latin typeface="Consolas" panose="020B0609020204030204" pitchFamily="49" charset="0"/>
                <a:cs typeface="Consolas" panose="020B0609020204030204" pitchFamily="49" charset="0"/>
              </a:rPr>
              <a:t>Person</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LoadPerson</a:t>
            </a:r>
            <a:r>
              <a:rPr lang="en-US" altLang="en-US" sz="350" dirty="0">
                <a:solidFill>
                  <a:srgbClr val="000000"/>
                </a:solidFill>
                <a:latin typeface="Consolas" panose="020B0609020204030204" pitchFamily="49" charset="0"/>
                <a:cs typeface="Consolas" panose="020B0609020204030204" pitchFamily="49" charset="0"/>
              </a:rPr>
              <a:t>(</a:t>
            </a:r>
            <a:r>
              <a:rPr lang="en-US" altLang="en-US" sz="350" dirty="0">
                <a:solidFill>
                  <a:srgbClr val="0000FF"/>
                </a:solidFill>
                <a:latin typeface="Consolas" panose="020B0609020204030204" pitchFamily="49" charset="0"/>
                <a:cs typeface="Consolas" panose="020B0609020204030204" pitchFamily="49" charset="0"/>
              </a:rPr>
              <a:t>long</a:t>
            </a:r>
            <a:r>
              <a:rPr lang="en-US" altLang="en-US" sz="350" dirty="0">
                <a:solidFill>
                  <a:srgbClr val="000000"/>
                </a:solidFill>
                <a:latin typeface="Consolas" panose="020B0609020204030204" pitchFamily="49" charset="0"/>
                <a:cs typeface="Consolas" panose="020B0609020204030204" pitchFamily="49" charset="0"/>
              </a:rPr>
              <a:t> id);</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class</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PersonRepository</a:t>
            </a:r>
            <a:endParaRPr lang="en-US" altLang="en-US" sz="35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private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FF"/>
                </a:solidFill>
                <a:latin typeface="Consolas" panose="020B0609020204030204" pitchFamily="49" charset="0"/>
                <a:cs typeface="Consolas" panose="020B0609020204030204" pitchFamily="49" charset="0"/>
              </a:rPr>
              <a:t>readonly</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ILoggingService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loggingSvc</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private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FF"/>
                </a:solidFill>
                <a:latin typeface="Consolas" panose="020B0609020204030204" pitchFamily="49" charset="0"/>
                <a:cs typeface="Consolas" panose="020B0609020204030204" pitchFamily="49" charset="0"/>
              </a:rPr>
              <a:t>readonly</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IDataService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dataSvc</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PersonRepository</a:t>
            </a:r>
            <a:r>
              <a:rPr lang="en-US" altLang="en-US" sz="350" dirty="0">
                <a:solidFill>
                  <a:srgbClr val="000000"/>
                </a:solidFill>
                <a:latin typeface="Consolas" panose="020B0609020204030204" pitchFamily="49" charset="0"/>
                <a:cs typeface="Consolas" panose="020B0609020204030204" pitchFamily="49" charset="0"/>
              </a:rPr>
              <a:t>(</a:t>
            </a:r>
            <a:r>
              <a:rPr lang="en-US" altLang="en-US" sz="350" dirty="0" err="1">
                <a:solidFill>
                  <a:srgbClr val="2B91AF"/>
                </a:solidFill>
                <a:latin typeface="Consolas" panose="020B0609020204030204" pitchFamily="49" charset="0"/>
                <a:cs typeface="Consolas" panose="020B0609020204030204" pitchFamily="49" charset="0"/>
              </a:rPr>
              <a:t>ILoggingService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loggingSvc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IDataService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dataSvc</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FF"/>
                </a:solidFill>
                <a:latin typeface="Consolas" panose="020B0609020204030204" pitchFamily="49" charset="0"/>
                <a:cs typeface="Consolas" panose="020B0609020204030204" pitchFamily="49" charset="0"/>
              </a:rPr>
              <a:t>this</a:t>
            </a:r>
            <a:r>
              <a:rPr lang="en-US" altLang="en-US" sz="350" dirty="0" err="1">
                <a:solidFill>
                  <a:srgbClr val="000000"/>
                </a:solidFill>
                <a:latin typeface="Consolas" panose="020B0609020204030204" pitchFamily="49" charset="0"/>
                <a:cs typeface="Consolas" panose="020B0609020204030204" pitchFamily="49" charset="0"/>
              </a:rPr>
              <a:t>.loggingSvc</a:t>
            </a:r>
            <a:r>
              <a:rPr lang="en-US" altLang="en-US" sz="350" dirty="0">
                <a:solidFill>
                  <a:srgbClr val="000000"/>
                </a:solidFill>
                <a:latin typeface="Consolas" panose="020B0609020204030204" pitchFamily="49" charset="0"/>
                <a:cs typeface="Consolas" panose="020B0609020204030204" pitchFamily="49" charset="0"/>
              </a:rPr>
              <a:t> = </a:t>
            </a:r>
            <a:r>
              <a:rPr lang="en-US" altLang="en-US" sz="350" dirty="0" err="1">
                <a:solidFill>
                  <a:srgbClr val="000000"/>
                </a:solidFill>
                <a:latin typeface="Consolas" panose="020B0609020204030204" pitchFamily="49" charset="0"/>
                <a:cs typeface="Consolas" panose="020B0609020204030204" pitchFamily="49" charset="0"/>
              </a:rPr>
              <a:t>loggingSvc</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FF"/>
                </a:solidFill>
                <a:latin typeface="Consolas" panose="020B0609020204030204" pitchFamily="49" charset="0"/>
                <a:cs typeface="Consolas" panose="020B0609020204030204" pitchFamily="49" charset="0"/>
              </a:rPr>
              <a:t>this</a:t>
            </a:r>
            <a:r>
              <a:rPr lang="en-US" altLang="en-US" sz="350" dirty="0" err="1">
                <a:solidFill>
                  <a:srgbClr val="000000"/>
                </a:solidFill>
                <a:latin typeface="Consolas" panose="020B0609020204030204" pitchFamily="49" charset="0"/>
                <a:cs typeface="Consolas" panose="020B0609020204030204" pitchFamily="49" charset="0"/>
              </a:rPr>
              <a:t>.dataSvc</a:t>
            </a:r>
            <a:r>
              <a:rPr lang="en-US" altLang="en-US" sz="350" dirty="0">
                <a:solidFill>
                  <a:srgbClr val="000000"/>
                </a:solidFill>
                <a:latin typeface="Consolas" panose="020B0609020204030204" pitchFamily="49" charset="0"/>
                <a:cs typeface="Consolas" panose="020B0609020204030204" pitchFamily="49" charset="0"/>
              </a:rPr>
              <a:t> = </a:t>
            </a:r>
            <a:r>
              <a:rPr lang="en-US" altLang="en-US" sz="350" dirty="0" err="1">
                <a:solidFill>
                  <a:srgbClr val="000000"/>
                </a:solidFill>
                <a:latin typeface="Consolas" panose="020B0609020204030204" pitchFamily="49" charset="0"/>
                <a:cs typeface="Consolas" panose="020B0609020204030204" pitchFamily="49" charset="0"/>
              </a:rPr>
              <a:t>dataSvc</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2B91AF"/>
                </a:solidFill>
                <a:latin typeface="Consolas" panose="020B0609020204030204" pitchFamily="49" charset="0"/>
                <a:cs typeface="Consolas" panose="020B0609020204030204" pitchFamily="49" charset="0"/>
              </a:rPr>
              <a:t>Person</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GetPerson</a:t>
            </a:r>
            <a:r>
              <a:rPr lang="en-US" altLang="en-US" sz="350" dirty="0">
                <a:solidFill>
                  <a:srgbClr val="000000"/>
                </a:solidFill>
                <a:latin typeface="Consolas" panose="020B0609020204030204" pitchFamily="49" charset="0"/>
                <a:cs typeface="Consolas" panose="020B0609020204030204" pitchFamily="49" charset="0"/>
              </a:rPr>
              <a:t>(</a:t>
            </a:r>
            <a:r>
              <a:rPr lang="en-US" altLang="en-US" sz="350" dirty="0">
                <a:solidFill>
                  <a:srgbClr val="0000FF"/>
                </a:solidFill>
                <a:latin typeface="Consolas" panose="020B0609020204030204" pitchFamily="49" charset="0"/>
                <a:cs typeface="Consolas" panose="020B0609020204030204" pitchFamily="49" charset="0"/>
              </a:rPr>
              <a:t>long</a:t>
            </a:r>
            <a:r>
              <a:rPr lang="en-US" altLang="en-US" sz="350" dirty="0">
                <a:solidFill>
                  <a:srgbClr val="000000"/>
                </a:solidFill>
                <a:latin typeface="Consolas" panose="020B0609020204030204" pitchFamily="49" charset="0"/>
                <a:cs typeface="Consolas" panose="020B0609020204030204" pitchFamily="49" charset="0"/>
              </a:rPr>
              <a:t> id)</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FF"/>
                </a:solidFill>
                <a:latin typeface="Consolas" panose="020B0609020204030204" pitchFamily="49" charset="0"/>
                <a:cs typeface="Consolas" panose="020B0609020204030204" pitchFamily="49" charset="0"/>
              </a:rPr>
              <a:t>var</a:t>
            </a:r>
            <a:r>
              <a:rPr lang="en-US" altLang="en-US" sz="350" dirty="0">
                <a:solidFill>
                  <a:srgbClr val="000000"/>
                </a:solidFill>
                <a:latin typeface="Consolas" panose="020B0609020204030204" pitchFamily="49" charset="0"/>
                <a:cs typeface="Consolas" panose="020B0609020204030204" pitchFamily="49" charset="0"/>
              </a:rPr>
              <a:t> person = </a:t>
            </a:r>
            <a:r>
              <a:rPr lang="en-US" altLang="en-US" sz="350" dirty="0" err="1">
                <a:solidFill>
                  <a:srgbClr val="000000"/>
                </a:solidFill>
                <a:latin typeface="Consolas" panose="020B0609020204030204" pitchFamily="49" charset="0"/>
                <a:cs typeface="Consolas" panose="020B0609020204030204" pitchFamily="49" charset="0"/>
              </a:rPr>
              <a:t>dataSvc.LoadPerson</a:t>
            </a:r>
            <a:r>
              <a:rPr lang="en-US" altLang="en-US" sz="350" dirty="0">
                <a:solidFill>
                  <a:srgbClr val="000000"/>
                </a:solidFill>
                <a:latin typeface="Consolas" panose="020B0609020204030204" pitchFamily="49" charset="0"/>
                <a:cs typeface="Consolas" panose="020B0609020204030204" pitchFamily="49" charset="0"/>
              </a:rPr>
              <a:t>(id);</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loggingSvc.Log</a:t>
            </a:r>
            <a:r>
              <a:rPr lang="en-US" altLang="en-US" sz="350" dirty="0">
                <a:solidFill>
                  <a:srgbClr val="000000"/>
                </a:solidFill>
                <a:latin typeface="Consolas" panose="020B0609020204030204" pitchFamily="49" charset="0"/>
                <a:cs typeface="Consolas" panose="020B0609020204030204" pitchFamily="49" charset="0"/>
              </a:rPr>
              <a:t>(</a:t>
            </a:r>
            <a:r>
              <a:rPr lang="en-US" altLang="en-US" sz="350" dirty="0">
                <a:solidFill>
                  <a:srgbClr val="A31515"/>
                </a:solidFill>
                <a:latin typeface="Consolas" panose="020B0609020204030204" pitchFamily="49" charset="0"/>
                <a:cs typeface="Consolas" panose="020B0609020204030204" pitchFamily="49" charset="0"/>
              </a:rPr>
              <a:t>$"Loaded Person: </a:t>
            </a:r>
            <a:r>
              <a:rPr lang="en-US" altLang="en-US" sz="350" dirty="0">
                <a:solidFill>
                  <a:srgbClr val="000000"/>
                </a:solidFill>
                <a:latin typeface="Consolas" panose="020B0609020204030204" pitchFamily="49" charset="0"/>
                <a:cs typeface="Consolas" panose="020B0609020204030204" pitchFamily="49" charset="0"/>
              </a:rPr>
              <a:t>{person?.</a:t>
            </a:r>
            <a:r>
              <a:rPr lang="en-US" altLang="en-US" sz="350" dirty="0" err="1">
                <a:solidFill>
                  <a:srgbClr val="000000"/>
                </a:solidFill>
                <a:latin typeface="Consolas" panose="020B0609020204030204" pitchFamily="49" charset="0"/>
                <a:cs typeface="Consolas" panose="020B0609020204030204" pitchFamily="49" charset="0"/>
              </a:rPr>
              <a:t>ToString</a:t>
            </a:r>
            <a:r>
              <a:rPr lang="en-US" altLang="en-US" sz="350" dirty="0">
                <a:solidFill>
                  <a:srgbClr val="000000"/>
                </a:solidFill>
                <a:latin typeface="Consolas" panose="020B0609020204030204" pitchFamily="49" charset="0"/>
                <a:cs typeface="Consolas" panose="020B0609020204030204" pitchFamily="49" charset="0"/>
              </a:rPr>
              <a:t>() ?? </a:t>
            </a:r>
            <a:r>
              <a:rPr lang="en-US" altLang="en-US" sz="350" dirty="0">
                <a:solidFill>
                  <a:srgbClr val="A31515"/>
                </a:solidFill>
                <a:latin typeface="Consolas" panose="020B0609020204030204" pitchFamily="49" charset="0"/>
                <a:cs typeface="Consolas" panose="020B0609020204030204" pitchFamily="49" charset="0"/>
              </a:rPr>
              <a:t>"(null)"</a:t>
            </a:r>
            <a:r>
              <a:rPr lang="en-US" altLang="en-US" sz="350" dirty="0">
                <a:solidFill>
                  <a:srgbClr val="000000"/>
                </a:solidFill>
                <a:latin typeface="Consolas" panose="020B0609020204030204" pitchFamily="49" charset="0"/>
                <a:cs typeface="Consolas" panose="020B0609020204030204" pitchFamily="49" charset="0"/>
              </a:rPr>
              <a:t>}</a:t>
            </a:r>
            <a:r>
              <a:rPr lang="en-US" altLang="en-US" sz="350" dirty="0">
                <a:solidFill>
                  <a:srgbClr val="A31515"/>
                </a:solidFill>
                <a:latin typeface="Consolas" panose="020B0609020204030204" pitchFamily="49" charset="0"/>
                <a:cs typeface="Consolas" panose="020B0609020204030204" pitchFamily="49" charset="0"/>
              </a:rPr>
              <a:t>"</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return</a:t>
            </a:r>
            <a:r>
              <a:rPr lang="en-US" altLang="en-US" sz="350" dirty="0">
                <a:solidFill>
                  <a:srgbClr val="000000"/>
                </a:solidFill>
                <a:latin typeface="Consolas" panose="020B0609020204030204" pitchFamily="49" charset="0"/>
                <a:cs typeface="Consolas" panose="020B0609020204030204" pitchFamily="49" charset="0"/>
              </a:rPr>
              <a:t> person;</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class</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ConsoleLogger</a:t>
            </a:r>
            <a:r>
              <a:rPr lang="en-US" altLang="en-US" sz="350" dirty="0">
                <a:solidFill>
                  <a:srgbClr val="000000"/>
                </a:solidFill>
                <a:latin typeface="Consolas" panose="020B0609020204030204" pitchFamily="49" charset="0"/>
                <a:cs typeface="Consolas" panose="020B0609020204030204" pitchFamily="49" charset="0"/>
              </a:rPr>
              <a:t> : </a:t>
            </a:r>
            <a:r>
              <a:rPr lang="en-US" altLang="en-US" sz="350" dirty="0" err="1">
                <a:solidFill>
                  <a:srgbClr val="2B91AF"/>
                </a:solidFill>
                <a:latin typeface="Consolas" panose="020B0609020204030204" pitchFamily="49" charset="0"/>
                <a:cs typeface="Consolas" panose="020B0609020204030204" pitchFamily="49" charset="0"/>
              </a:rPr>
              <a:t>ILoggingService</a:t>
            </a:r>
            <a:endParaRPr lang="en-US" altLang="en-US" sz="35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void</a:t>
            </a:r>
            <a:r>
              <a:rPr lang="en-US" altLang="en-US" sz="350" dirty="0">
                <a:solidFill>
                  <a:srgbClr val="000000"/>
                </a:solidFill>
                <a:latin typeface="Consolas" panose="020B0609020204030204" pitchFamily="49" charset="0"/>
                <a:cs typeface="Consolas" panose="020B0609020204030204" pitchFamily="49" charset="0"/>
              </a:rPr>
              <a:t> Log(</a:t>
            </a:r>
            <a:r>
              <a:rPr lang="en-US" altLang="en-US" sz="350" dirty="0">
                <a:solidFill>
                  <a:srgbClr val="0000FF"/>
                </a:solidFill>
                <a:latin typeface="Consolas" panose="020B0609020204030204" pitchFamily="49" charset="0"/>
                <a:cs typeface="Consolas" panose="020B0609020204030204" pitchFamily="49" charset="0"/>
              </a:rPr>
              <a:t>string</a:t>
            </a:r>
            <a:r>
              <a:rPr lang="en-US" altLang="en-US" sz="350" dirty="0">
                <a:solidFill>
                  <a:srgbClr val="000000"/>
                </a:solidFill>
                <a:latin typeface="Consolas" panose="020B0609020204030204" pitchFamily="49" charset="0"/>
                <a:cs typeface="Consolas" panose="020B0609020204030204" pitchFamily="49" charset="0"/>
              </a:rPr>
              <a:t> message)</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Console</a:t>
            </a:r>
            <a:r>
              <a:rPr lang="en-US" altLang="en-US" sz="350" dirty="0" err="1">
                <a:solidFill>
                  <a:srgbClr val="000000"/>
                </a:solidFill>
                <a:latin typeface="Consolas" panose="020B0609020204030204" pitchFamily="49" charset="0"/>
                <a:cs typeface="Consolas" panose="020B0609020204030204" pitchFamily="49" charset="0"/>
              </a:rPr>
              <a:t>.WriteLine</a:t>
            </a:r>
            <a:r>
              <a:rPr lang="en-US" altLang="en-US" sz="350" dirty="0">
                <a:solidFill>
                  <a:srgbClr val="000000"/>
                </a:solidFill>
                <a:latin typeface="Consolas" panose="020B0609020204030204" pitchFamily="49" charset="0"/>
                <a:cs typeface="Consolas" panose="020B0609020204030204" pitchFamily="49" charset="0"/>
              </a:rPr>
              <a:t>(message);</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class</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2B91AF"/>
                </a:solidFill>
                <a:latin typeface="Consolas" panose="020B0609020204030204" pitchFamily="49" charset="0"/>
                <a:cs typeface="Consolas" panose="020B0609020204030204" pitchFamily="49" charset="0"/>
              </a:rPr>
              <a:t>SimpleDataService</a:t>
            </a:r>
            <a:r>
              <a:rPr lang="en-US" altLang="en-US" sz="350" dirty="0">
                <a:solidFill>
                  <a:srgbClr val="000000"/>
                </a:solidFill>
                <a:latin typeface="Consolas" panose="020B0609020204030204" pitchFamily="49" charset="0"/>
                <a:cs typeface="Consolas" panose="020B0609020204030204" pitchFamily="49" charset="0"/>
              </a:rPr>
              <a:t> : </a:t>
            </a:r>
            <a:r>
              <a:rPr lang="en-US" altLang="en-US" sz="350" dirty="0" err="1">
                <a:solidFill>
                  <a:srgbClr val="2B91AF"/>
                </a:solidFill>
                <a:latin typeface="Consolas" panose="020B0609020204030204" pitchFamily="49" charset="0"/>
                <a:cs typeface="Consolas" panose="020B0609020204030204" pitchFamily="49" charset="0"/>
              </a:rPr>
              <a:t>IDataService</a:t>
            </a:r>
            <a:endParaRPr lang="en-US" altLang="en-US" sz="35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private</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FF"/>
                </a:solidFill>
                <a:latin typeface="Consolas" panose="020B0609020204030204" pitchFamily="49" charset="0"/>
                <a:cs typeface="Consolas" panose="020B0609020204030204" pitchFamily="49" charset="0"/>
              </a:rPr>
              <a:t>readonly</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2B91AF"/>
                </a:solidFill>
                <a:latin typeface="Consolas" panose="020B0609020204030204" pitchFamily="49" charset="0"/>
                <a:cs typeface="Consolas" panose="020B0609020204030204" pitchFamily="49" charset="0"/>
              </a:rPr>
              <a:t>List</a:t>
            </a:r>
            <a:r>
              <a:rPr lang="en-US" altLang="en-US" sz="350" dirty="0">
                <a:solidFill>
                  <a:srgbClr val="000000"/>
                </a:solidFill>
                <a:latin typeface="Consolas" panose="020B0609020204030204" pitchFamily="49" charset="0"/>
                <a:cs typeface="Consolas" panose="020B0609020204030204" pitchFamily="49" charset="0"/>
              </a:rPr>
              <a:t>&lt;</a:t>
            </a:r>
            <a:r>
              <a:rPr lang="en-US" altLang="en-US" sz="350" dirty="0">
                <a:solidFill>
                  <a:srgbClr val="2B91AF"/>
                </a:solidFill>
                <a:latin typeface="Consolas" panose="020B0609020204030204" pitchFamily="49" charset="0"/>
                <a:cs typeface="Consolas" panose="020B0609020204030204" pitchFamily="49" charset="0"/>
              </a:rPr>
              <a:t>Person</a:t>
            </a:r>
            <a:r>
              <a:rPr lang="en-US" altLang="en-US" sz="350" dirty="0">
                <a:solidFill>
                  <a:srgbClr val="000000"/>
                </a:solidFill>
                <a:latin typeface="Consolas" panose="020B0609020204030204" pitchFamily="49" charset="0"/>
                <a:cs typeface="Consolas" panose="020B0609020204030204" pitchFamily="49" charset="0"/>
              </a:rPr>
              <a:t>&gt; persons = </a:t>
            </a:r>
            <a:r>
              <a:rPr lang="en-US" altLang="en-US" sz="350" dirty="0">
                <a:solidFill>
                  <a:srgbClr val="0000FF"/>
                </a:solidFill>
                <a:latin typeface="Consolas" panose="020B0609020204030204" pitchFamily="49" charset="0"/>
                <a:cs typeface="Consolas" panose="020B0609020204030204" pitchFamily="49" charset="0"/>
              </a:rPr>
              <a:t>new</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2B91AF"/>
                </a:solidFill>
                <a:latin typeface="Consolas" panose="020B0609020204030204" pitchFamily="49" charset="0"/>
                <a:cs typeface="Consolas" panose="020B0609020204030204" pitchFamily="49" charset="0"/>
              </a:rPr>
              <a:t>List</a:t>
            </a:r>
            <a:r>
              <a:rPr lang="en-US" altLang="en-US" sz="350" dirty="0">
                <a:solidFill>
                  <a:srgbClr val="000000"/>
                </a:solidFill>
                <a:latin typeface="Consolas" panose="020B0609020204030204" pitchFamily="49" charset="0"/>
                <a:cs typeface="Consolas" panose="020B0609020204030204" pitchFamily="49" charset="0"/>
              </a:rPr>
              <a:t>&lt;</a:t>
            </a:r>
            <a:r>
              <a:rPr lang="en-US" altLang="en-US" sz="350" dirty="0">
                <a:solidFill>
                  <a:srgbClr val="2B91AF"/>
                </a:solidFill>
                <a:latin typeface="Consolas" panose="020B0609020204030204" pitchFamily="49" charset="0"/>
                <a:cs typeface="Consolas" panose="020B0609020204030204" pitchFamily="49" charset="0"/>
              </a:rPr>
              <a:t>Person</a:t>
            </a:r>
            <a:r>
              <a:rPr lang="en-US" altLang="en-US" sz="350" dirty="0">
                <a:solidFill>
                  <a:srgbClr val="000000"/>
                </a:solidFill>
                <a:latin typeface="Consolas" panose="020B0609020204030204" pitchFamily="49" charset="0"/>
                <a:cs typeface="Consolas" panose="020B0609020204030204" pitchFamily="49" charset="0"/>
              </a:rPr>
              <a:t>&gt;() { </a:t>
            </a:r>
            <a:r>
              <a:rPr lang="en-US" altLang="en-US" sz="350" dirty="0">
                <a:solidFill>
                  <a:srgbClr val="008000"/>
                </a:solidFill>
                <a:latin typeface="Consolas" panose="020B0609020204030204" pitchFamily="49" charset="0"/>
                <a:cs typeface="Consolas" panose="020B0609020204030204" pitchFamily="49" charset="0"/>
              </a:rPr>
              <a:t>/* ... */</a:t>
            </a: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public</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2B91AF"/>
                </a:solidFill>
                <a:latin typeface="Consolas" panose="020B0609020204030204" pitchFamily="49" charset="0"/>
                <a:cs typeface="Consolas" panose="020B0609020204030204" pitchFamily="49" charset="0"/>
              </a:rPr>
              <a:t>Person</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LoadPerson</a:t>
            </a:r>
            <a:r>
              <a:rPr lang="en-US" altLang="en-US" sz="350" dirty="0">
                <a:solidFill>
                  <a:srgbClr val="000000"/>
                </a:solidFill>
                <a:latin typeface="Consolas" panose="020B0609020204030204" pitchFamily="49" charset="0"/>
                <a:cs typeface="Consolas" panose="020B0609020204030204" pitchFamily="49" charset="0"/>
              </a:rPr>
              <a:t>(</a:t>
            </a:r>
            <a:r>
              <a:rPr lang="en-US" altLang="en-US" sz="350" dirty="0">
                <a:solidFill>
                  <a:srgbClr val="0000FF"/>
                </a:solidFill>
                <a:latin typeface="Consolas" panose="020B0609020204030204" pitchFamily="49" charset="0"/>
                <a:cs typeface="Consolas" panose="020B0609020204030204" pitchFamily="49" charset="0"/>
              </a:rPr>
              <a:t>long</a:t>
            </a:r>
            <a:r>
              <a:rPr lang="en-US" altLang="en-US" sz="350" dirty="0">
                <a:solidFill>
                  <a:srgbClr val="000000"/>
                </a:solidFill>
                <a:latin typeface="Consolas" panose="020B0609020204030204" pitchFamily="49" charset="0"/>
                <a:cs typeface="Consolas" panose="020B0609020204030204" pitchFamily="49" charset="0"/>
              </a:rPr>
              <a:t> id)</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return</a:t>
            </a:r>
            <a:r>
              <a:rPr lang="en-US" altLang="en-US" sz="350" dirty="0">
                <a:solidFill>
                  <a:srgbClr val="000000"/>
                </a:solidFill>
                <a:latin typeface="Consolas" panose="020B0609020204030204" pitchFamily="49" charset="0"/>
                <a:cs typeface="Consolas" panose="020B0609020204030204" pitchFamily="49" charset="0"/>
              </a:rPr>
              <a:t> id &lt; </a:t>
            </a:r>
            <a:r>
              <a:rPr lang="en-US" altLang="en-US" sz="350" dirty="0" err="1">
                <a:solidFill>
                  <a:srgbClr val="000000"/>
                </a:solidFill>
                <a:latin typeface="Consolas" panose="020B0609020204030204" pitchFamily="49" charset="0"/>
                <a:cs typeface="Consolas" panose="020B0609020204030204" pitchFamily="49" charset="0"/>
              </a:rPr>
              <a:t>persons.Count</a:t>
            </a:r>
            <a:r>
              <a:rPr lang="en-US" altLang="en-US" sz="350" dirty="0">
                <a:solidFill>
                  <a:srgbClr val="000000"/>
                </a:solidFill>
                <a:latin typeface="Consolas" panose="020B0609020204030204" pitchFamily="49" charset="0"/>
                <a:cs typeface="Consolas" panose="020B0609020204030204" pitchFamily="49" charset="0"/>
              </a:rPr>
              <a:t> ? persons[(</a:t>
            </a:r>
            <a:r>
              <a:rPr lang="en-US" altLang="en-US" sz="350" dirty="0" err="1">
                <a:solidFill>
                  <a:srgbClr val="0000FF"/>
                </a:solidFill>
                <a:latin typeface="Consolas" panose="020B0609020204030204" pitchFamily="49" charset="0"/>
                <a:cs typeface="Consolas" panose="020B0609020204030204" pitchFamily="49" charset="0"/>
              </a:rPr>
              <a:t>int</a:t>
            </a:r>
            <a:r>
              <a:rPr lang="en-US" altLang="en-US" sz="350" dirty="0">
                <a:solidFill>
                  <a:srgbClr val="000000"/>
                </a:solidFill>
                <a:latin typeface="Consolas" panose="020B0609020204030204" pitchFamily="49" charset="0"/>
                <a:cs typeface="Consolas" panose="020B0609020204030204" pitchFamily="49" charset="0"/>
              </a:rPr>
              <a:t>)id] : </a:t>
            </a:r>
            <a:r>
              <a:rPr lang="en-US" altLang="en-US" sz="350" dirty="0">
                <a:solidFill>
                  <a:srgbClr val="0000FF"/>
                </a:solidFill>
                <a:latin typeface="Consolas" panose="020B0609020204030204" pitchFamily="49" charset="0"/>
                <a:cs typeface="Consolas" panose="020B0609020204030204" pitchFamily="49" charset="0"/>
              </a:rPr>
              <a:t>null</a:t>
            </a:r>
            <a:r>
              <a:rPr lang="en-US" altLang="en-US" sz="35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endParaRPr lang="en-US" altLang="en-US" sz="350" dirty="0">
              <a:latin typeface="Arial" panose="020B0604020202020204" pitchFamily="34" charset="0"/>
            </a:endParaRPr>
          </a:p>
          <a:p>
            <a:pPr marL="0" indent="0">
              <a:lnSpc>
                <a:spcPct val="120000"/>
              </a:lnSpc>
              <a:spcBef>
                <a:spcPts val="0"/>
              </a:spcBef>
              <a:buNone/>
            </a:pPr>
            <a:endParaRPr lang="en-US" sz="350" dirty="0"/>
          </a:p>
        </p:txBody>
      </p:sp>
      <p:sp>
        <p:nvSpPr>
          <p:cNvPr id="10" name="Text Placeholder 9"/>
          <p:cNvSpPr>
            <a:spLocks noGrp="1"/>
          </p:cNvSpPr>
          <p:nvPr>
            <p:ph type="body" sz="quarter" idx="3"/>
          </p:nvPr>
        </p:nvSpPr>
        <p:spPr/>
        <p:txBody>
          <a:bodyPr/>
          <a:lstStyle/>
          <a:p>
            <a:r>
              <a:rPr lang="en-US" dirty="0"/>
              <a:t>F#</a:t>
            </a:r>
          </a:p>
        </p:txBody>
      </p:sp>
      <p:sp>
        <p:nvSpPr>
          <p:cNvPr id="11" name="Content Placeholder 10"/>
          <p:cNvSpPr>
            <a:spLocks noGrp="1"/>
          </p:cNvSpPr>
          <p:nvPr>
            <p:ph sz="quarter" idx="4"/>
          </p:nvPr>
        </p:nvSpPr>
        <p:spPr/>
        <p:txBody>
          <a:bodyPr>
            <a:noAutofit/>
          </a:bodyPr>
          <a:lstStyle/>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let</a:t>
            </a:r>
            <a:r>
              <a:rPr lang="en-US" altLang="en-US" sz="350" dirty="0">
                <a:solidFill>
                  <a:srgbClr val="000000"/>
                </a:solidFill>
                <a:latin typeface="Consolas" panose="020B0609020204030204" pitchFamily="49" charset="0"/>
                <a:cs typeface="Consolas" panose="020B0609020204030204" pitchFamily="49" charset="0"/>
              </a:rPr>
              <a:t> repository log </a:t>
            </a:r>
            <a:r>
              <a:rPr lang="en-US" altLang="en-US" sz="350" dirty="0" err="1">
                <a:solidFill>
                  <a:srgbClr val="000000"/>
                </a:solidFill>
                <a:latin typeface="Consolas" panose="020B0609020204030204" pitchFamily="49" charset="0"/>
                <a:cs typeface="Consolas" panose="020B0609020204030204" pitchFamily="49" charset="0"/>
              </a:rPr>
              <a:t>loadPerson</a:t>
            </a:r>
            <a:r>
              <a:rPr lang="en-US" altLang="en-US" sz="350" dirty="0">
                <a:solidFill>
                  <a:srgbClr val="000000"/>
                </a:solidFill>
                <a:latin typeface="Consolas" panose="020B0609020204030204" pitchFamily="49" charset="0"/>
                <a:cs typeface="Consolas" panose="020B0609020204030204" pitchFamily="49" charset="0"/>
              </a:rPr>
              <a:t> id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0000FF"/>
                </a:solidFill>
                <a:latin typeface="Consolas" panose="020B0609020204030204" pitchFamily="49" charset="0"/>
                <a:cs typeface="Consolas" panose="020B0609020204030204" pitchFamily="49" charset="0"/>
              </a:rPr>
              <a:t>let</a:t>
            </a:r>
            <a:r>
              <a:rPr lang="en-US" altLang="en-US" sz="350" dirty="0">
                <a:solidFill>
                  <a:srgbClr val="000000"/>
                </a:solidFill>
                <a:latin typeface="Consolas" panose="020B0609020204030204" pitchFamily="49" charset="0"/>
                <a:cs typeface="Consolas" panose="020B0609020204030204" pitchFamily="49" charset="0"/>
              </a:rPr>
              <a:t> person = </a:t>
            </a:r>
            <a:r>
              <a:rPr lang="en-US" altLang="en-US" sz="350" dirty="0" err="1">
                <a:solidFill>
                  <a:srgbClr val="000000"/>
                </a:solidFill>
                <a:latin typeface="Consolas" panose="020B0609020204030204" pitchFamily="49" charset="0"/>
                <a:cs typeface="Consolas" panose="020B0609020204030204" pitchFamily="49" charset="0"/>
              </a:rPr>
              <a:t>loadPerson</a:t>
            </a:r>
            <a:r>
              <a:rPr lang="en-US" altLang="en-US" sz="350" dirty="0">
                <a:solidFill>
                  <a:srgbClr val="000000"/>
                </a:solidFill>
                <a:latin typeface="Consolas" panose="020B0609020204030204" pitchFamily="49" charset="0"/>
                <a:cs typeface="Consolas" panose="020B0609020204030204" pitchFamily="49" charset="0"/>
              </a:rPr>
              <a:t> id</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log (</a:t>
            </a:r>
            <a:r>
              <a:rPr lang="en-US" altLang="en-US" sz="350" dirty="0" err="1">
                <a:solidFill>
                  <a:srgbClr val="000000"/>
                </a:solidFill>
                <a:latin typeface="Consolas" panose="020B0609020204030204" pitchFamily="49" charset="0"/>
                <a:cs typeface="Consolas" panose="020B0609020204030204" pitchFamily="49" charset="0"/>
              </a:rPr>
              <a:t>sprintf</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A31515"/>
                </a:solidFill>
                <a:latin typeface="Consolas" panose="020B0609020204030204" pitchFamily="49" charset="0"/>
                <a:cs typeface="Consolas" panose="020B0609020204030204" pitchFamily="49" charset="0"/>
              </a:rPr>
              <a:t>"Loaded Person: </a:t>
            </a:r>
            <a:r>
              <a:rPr lang="en-US" altLang="en-US" sz="350" dirty="0">
                <a:solidFill>
                  <a:srgbClr val="2B91AF"/>
                </a:solidFill>
                <a:latin typeface="Consolas" panose="020B0609020204030204" pitchFamily="49" charset="0"/>
                <a:cs typeface="Consolas" panose="020B0609020204030204" pitchFamily="49" charset="0"/>
              </a:rPr>
              <a:t>%O</a:t>
            </a:r>
            <a:r>
              <a:rPr lang="en-US" altLang="en-US" sz="350" dirty="0">
                <a:solidFill>
                  <a:srgbClr val="A31515"/>
                </a:solidFill>
                <a:latin typeface="Consolas" panose="020B0609020204030204" pitchFamily="49" charset="0"/>
                <a:cs typeface="Consolas" panose="020B0609020204030204" pitchFamily="49" charset="0"/>
              </a:rPr>
              <a:t>"</a:t>
            </a:r>
            <a:r>
              <a:rPr lang="en-US" altLang="en-US" sz="350" dirty="0">
                <a:solidFill>
                  <a:srgbClr val="000000"/>
                </a:solidFill>
                <a:latin typeface="Consolas" panose="020B0609020204030204" pitchFamily="49" charset="0"/>
                <a:cs typeface="Consolas" panose="020B0609020204030204" pitchFamily="49" charset="0"/>
              </a:rPr>
              <a:t> person)</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person</a:t>
            </a:r>
          </a:p>
          <a:p>
            <a:pPr marL="0" indent="0">
              <a:lnSpc>
                <a:spcPct val="120000"/>
              </a:lnSpc>
              <a:spcBef>
                <a:spcPts val="0"/>
              </a:spcBef>
              <a:buNone/>
            </a:pPr>
            <a:endParaRPr lang="en-US" altLang="en-US" sz="350" dirty="0">
              <a:solidFill>
                <a:srgbClr val="000000"/>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let</a:t>
            </a:r>
            <a:r>
              <a:rPr lang="en-US" altLang="en-US" sz="350" dirty="0">
                <a:solidFill>
                  <a:srgbClr val="000000"/>
                </a:solidFill>
                <a:latin typeface="Consolas" panose="020B0609020204030204" pitchFamily="49" charset="0"/>
                <a:cs typeface="Consolas" panose="020B0609020204030204" pitchFamily="49" charset="0"/>
              </a:rPr>
              <a:t> logger = </a:t>
            </a:r>
            <a:r>
              <a:rPr lang="en-US" altLang="en-US" sz="350" dirty="0" err="1">
                <a:solidFill>
                  <a:srgbClr val="000000"/>
                </a:solidFill>
                <a:latin typeface="Consolas" panose="020B0609020204030204" pitchFamily="49" charset="0"/>
                <a:cs typeface="Consolas" panose="020B0609020204030204" pitchFamily="49" charset="0"/>
              </a:rPr>
              <a:t>printfn</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a:solidFill>
                  <a:srgbClr val="A31515"/>
                </a:solidFill>
                <a:latin typeface="Consolas" panose="020B0609020204030204" pitchFamily="49" charset="0"/>
                <a:cs typeface="Consolas" panose="020B0609020204030204" pitchFamily="49" charset="0"/>
              </a:rPr>
              <a:t>"</a:t>
            </a:r>
            <a:r>
              <a:rPr lang="en-US" altLang="en-US" sz="350" dirty="0">
                <a:solidFill>
                  <a:srgbClr val="2B91AF"/>
                </a:solidFill>
                <a:latin typeface="Consolas" panose="020B0609020204030204" pitchFamily="49" charset="0"/>
                <a:cs typeface="Consolas" panose="020B0609020204030204" pitchFamily="49" charset="0"/>
              </a:rPr>
              <a:t>%s</a:t>
            </a:r>
            <a:r>
              <a:rPr lang="en-US" altLang="en-US" sz="350" dirty="0">
                <a:solidFill>
                  <a:srgbClr val="A31515"/>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50" dirty="0">
                <a:solidFill>
                  <a:srgbClr val="0000FF"/>
                </a:solidFill>
                <a:latin typeface="Consolas" panose="020B0609020204030204" pitchFamily="49" charset="0"/>
                <a:cs typeface="Consolas" panose="020B0609020204030204" pitchFamily="49" charset="0"/>
              </a:rPr>
              <a:t>let</a:t>
            </a:r>
            <a:r>
              <a:rPr lang="en-US" altLang="en-US" sz="350" dirty="0">
                <a:solidFill>
                  <a:srgbClr val="000000"/>
                </a:solidFill>
                <a:latin typeface="Consolas" panose="020B0609020204030204" pitchFamily="49" charset="0"/>
                <a:cs typeface="Consolas" panose="020B0609020204030204" pitchFamily="49" charset="0"/>
              </a:rPr>
              <a:t> </a:t>
            </a:r>
            <a:r>
              <a:rPr lang="en-US" altLang="en-US" sz="350" dirty="0" err="1">
                <a:solidFill>
                  <a:srgbClr val="000000"/>
                </a:solidFill>
                <a:latin typeface="Consolas" panose="020B0609020204030204" pitchFamily="49" charset="0"/>
                <a:cs typeface="Consolas" panose="020B0609020204030204" pitchFamily="49" charset="0"/>
              </a:rPr>
              <a:t>dataSvc</a:t>
            </a:r>
            <a:r>
              <a:rPr lang="en-US" altLang="en-US" sz="350" dirty="0">
                <a:solidFill>
                  <a:srgbClr val="000000"/>
                </a:solidFill>
                <a:latin typeface="Consolas" panose="020B0609020204030204" pitchFamily="49" charset="0"/>
                <a:cs typeface="Consolas" panose="020B0609020204030204" pitchFamily="49" charset="0"/>
              </a:rPr>
              <a:t> id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 </a:t>
            </a:r>
            <a:r>
              <a:rPr lang="en-US" altLang="en-US" sz="350" dirty="0">
                <a:solidFill>
                  <a:srgbClr val="008000"/>
                </a:solidFill>
                <a:latin typeface="Consolas" panose="020B0609020204030204" pitchFamily="49" charset="0"/>
                <a:cs typeface="Consolas" panose="020B0609020204030204" pitchFamily="49" charset="0"/>
              </a:rPr>
              <a:t>(* ... *)</a:t>
            </a:r>
            <a:r>
              <a:rPr lang="en-US" altLang="en-US" sz="35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50" dirty="0">
                <a:solidFill>
                  <a:srgbClr val="000000"/>
                </a:solidFill>
                <a:latin typeface="Consolas" panose="020B0609020204030204" pitchFamily="49" charset="0"/>
                <a:cs typeface="Consolas" panose="020B0609020204030204" pitchFamily="49" charset="0"/>
              </a:rPr>
              <a:t>    |&gt; </a:t>
            </a:r>
            <a:r>
              <a:rPr lang="en-US" altLang="en-US" sz="350" dirty="0" err="1">
                <a:solidFill>
                  <a:srgbClr val="2B91AF"/>
                </a:solidFill>
                <a:latin typeface="Consolas" panose="020B0609020204030204" pitchFamily="49" charset="0"/>
                <a:cs typeface="Consolas" panose="020B0609020204030204" pitchFamily="49" charset="0"/>
              </a:rPr>
              <a:t>List</a:t>
            </a:r>
            <a:r>
              <a:rPr lang="en-US" altLang="en-US" sz="350" dirty="0" err="1">
                <a:solidFill>
                  <a:srgbClr val="000000"/>
                </a:solidFill>
                <a:latin typeface="Consolas" panose="020B0609020204030204" pitchFamily="49" charset="0"/>
                <a:cs typeface="Consolas" panose="020B0609020204030204" pitchFamily="49" charset="0"/>
              </a:rPr>
              <a:t>.tryItem</a:t>
            </a:r>
            <a:r>
              <a:rPr lang="en-US" altLang="en-US" sz="350" dirty="0">
                <a:solidFill>
                  <a:srgbClr val="000000"/>
                </a:solidFill>
                <a:latin typeface="Consolas" panose="020B0609020204030204" pitchFamily="49" charset="0"/>
                <a:cs typeface="Consolas" panose="020B0609020204030204" pitchFamily="49" charset="0"/>
              </a:rPr>
              <a:t> id </a:t>
            </a:r>
            <a:endParaRPr lang="en-US" altLang="en-US" sz="350" dirty="0">
              <a:latin typeface="Arial" panose="020B0604020202020204" pitchFamily="34" charset="0"/>
            </a:endParaRPr>
          </a:p>
          <a:p>
            <a:pPr marL="0" indent="0">
              <a:lnSpc>
                <a:spcPct val="120000"/>
              </a:lnSpc>
              <a:spcBef>
                <a:spcPts val="0"/>
              </a:spcBef>
              <a:buNone/>
            </a:pPr>
            <a:endParaRPr lang="en-US" sz="350" dirty="0"/>
          </a:p>
        </p:txBody>
      </p:sp>
      <p:sp>
        <p:nvSpPr>
          <p:cNvPr id="7" name="Title 6"/>
          <p:cNvSpPr>
            <a:spLocks noGrp="1"/>
          </p:cNvSpPr>
          <p:nvPr>
            <p:ph type="title"/>
          </p:nvPr>
        </p:nvSpPr>
        <p:spPr/>
        <p:txBody>
          <a:bodyPr/>
          <a:lstStyle/>
          <a:p>
            <a:r>
              <a:rPr lang="en-US" dirty="0"/>
              <a:t>Dependency Injection</a:t>
            </a:r>
          </a:p>
        </p:txBody>
      </p:sp>
    </p:spTree>
    <p:extLst>
      <p:ext uri="{BB962C8B-B14F-4D97-AF65-F5344CB8AC3E}">
        <p14:creationId xmlns:p14="http://schemas.microsoft.com/office/powerpoint/2010/main" val="3788933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7" end="7"/>
                                            </p:txEl>
                                          </p:spTgt>
                                        </p:tgtEl>
                                        <p:attrNameLst>
                                          <p:attrName>style.visibility</p:attrName>
                                        </p:attrNameLst>
                                      </p:cBhvr>
                                      <p:to>
                                        <p:strVal val="visible"/>
                                      </p:to>
                                    </p:set>
                                    <p:animEffect transition="in" filter="fade">
                                      <p:cBhvr>
                                        <p:cTn id="28" dur="500"/>
                                        <p:tgtEl>
                                          <p:spTgt spid="11">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animEffect transition="in" filter="fade">
                                      <p:cBhvr>
                                        <p:cTn id="3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Look to the function</a:t>
            </a:r>
          </a:p>
        </p:txBody>
      </p:sp>
    </p:spTree>
    <p:extLst>
      <p:ext uri="{BB962C8B-B14F-4D97-AF65-F5344CB8AC3E}">
        <p14:creationId xmlns:p14="http://schemas.microsoft.com/office/powerpoint/2010/main" val="455921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Look to the function</a:t>
            </a:r>
          </a:p>
        </p:txBody>
      </p:sp>
      <p:sp>
        <p:nvSpPr>
          <p:cNvPr id="2" name="Content Placeholder 1"/>
          <p:cNvSpPr>
            <a:spLocks noGrp="1"/>
          </p:cNvSpPr>
          <p:nvPr>
            <p:ph idx="1"/>
          </p:nvPr>
        </p:nvSpPr>
        <p:spPr/>
        <p:txBody>
          <a:bodyPr/>
          <a:lstStyle/>
          <a:p>
            <a:r>
              <a:rPr lang="en-US" dirty="0"/>
              <a:t>Pass around as a first-class value</a:t>
            </a:r>
          </a:p>
          <a:p>
            <a:r>
              <a:rPr lang="en-US" dirty="0"/>
              <a:t>Load with state/functionality via partial application</a:t>
            </a:r>
          </a:p>
          <a:p>
            <a:r>
              <a:rPr lang="en-US" dirty="0"/>
              <a:t>No class baggage: Just a function signature</a:t>
            </a:r>
          </a:p>
          <a:p>
            <a:r>
              <a:rPr lang="en-US" dirty="0"/>
              <a:t>Easier testing: Match a function signature, </a:t>
            </a:r>
            <a:r>
              <a:rPr lang="en-US"/>
              <a:t>not a </a:t>
            </a:r>
            <a:r>
              <a:rPr lang="en-US" dirty="0"/>
              <a:t>class/interface</a:t>
            </a:r>
          </a:p>
          <a:p>
            <a:endParaRPr lang="en-US" dirty="0"/>
          </a:p>
        </p:txBody>
      </p:sp>
    </p:spTree>
    <p:extLst>
      <p:ext uri="{BB962C8B-B14F-4D97-AF65-F5344CB8AC3E}">
        <p14:creationId xmlns:p14="http://schemas.microsoft.com/office/powerpoint/2010/main" val="2099190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8866909"/>
          </a:xfrm>
          <a:prstGeom prst="rect">
            <a:avLst/>
          </a:prstGeom>
        </p:spPr>
      </p:pic>
      <p:sp>
        <p:nvSpPr>
          <p:cNvPr id="8" name="Rectangle 7"/>
          <p:cNvSpPr/>
          <p:nvPr/>
        </p:nvSpPr>
        <p:spPr>
          <a:xfrm rot="20002226">
            <a:off x="6158694" y="3135406"/>
            <a:ext cx="2786184" cy="154788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latin typeface="Consolas" panose="020B0609020204030204" pitchFamily="49" charset="0"/>
                <a:cs typeface="Consolas" panose="020B0609020204030204" pitchFamily="49" charset="0"/>
              </a:rPr>
              <a:t>'a -&gt; 'b</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565" y="4043645"/>
            <a:ext cx="1015412" cy="1169263"/>
          </a:xfrm>
          <a:prstGeom prst="rect">
            <a:avLst/>
          </a:prstGeom>
        </p:spPr>
      </p:pic>
    </p:spTree>
    <p:extLst>
      <p:ext uri="{BB962C8B-B14F-4D97-AF65-F5344CB8AC3E}">
        <p14:creationId xmlns:p14="http://schemas.microsoft.com/office/powerpoint/2010/main" val="3485726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0033000"/>
          </a:xfrm>
          <a:prstGeom prst="rect">
            <a:avLst/>
          </a:prstGeom>
        </p:spPr>
      </p:pic>
      <p:sp>
        <p:nvSpPr>
          <p:cNvPr id="3" name="Rectangle 2"/>
          <p:cNvSpPr/>
          <p:nvPr/>
        </p:nvSpPr>
        <p:spPr>
          <a:xfrm rot="1352764">
            <a:off x="5125106" y="3773620"/>
            <a:ext cx="2786184" cy="145310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latin typeface="Consolas" panose="020B0609020204030204" pitchFamily="49" charset="0"/>
                <a:cs typeface="Consolas" panose="020B0609020204030204" pitchFamily="49" charset="0"/>
              </a:rPr>
              <a:t>'a -&gt; 'b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950" y="4477350"/>
            <a:ext cx="2389775" cy="2347479"/>
          </a:xfrm>
          <a:prstGeom prst="rect">
            <a:avLst/>
          </a:prstGeom>
        </p:spPr>
      </p:pic>
    </p:spTree>
    <p:extLst>
      <p:ext uri="{BB962C8B-B14F-4D97-AF65-F5344CB8AC3E}">
        <p14:creationId xmlns:p14="http://schemas.microsoft.com/office/powerpoint/2010/main" val="3486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6250" r="13750"/>
          <a:stretch/>
        </p:blipFill>
        <p:spPr>
          <a:xfrm>
            <a:off x="6096000" y="0"/>
            <a:ext cx="6096000" cy="8866909"/>
          </a:xfrm>
          <a:prstGeom prst="rect">
            <a:avLst/>
          </a:prstGeom>
        </p:spPr>
      </p:pic>
      <p:sp>
        <p:nvSpPr>
          <p:cNvPr id="8" name="Rectangle 7"/>
          <p:cNvSpPr/>
          <p:nvPr/>
        </p:nvSpPr>
        <p:spPr>
          <a:xfrm rot="20002226">
            <a:off x="7835094" y="3135407"/>
            <a:ext cx="2786184" cy="154788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latin typeface="Consolas" panose="020B0609020204030204" pitchFamily="49" charset="0"/>
                <a:cs typeface="Consolas" panose="020B0609020204030204" pitchFamily="49" charset="0"/>
              </a:rPr>
              <a:t>'a -&gt; 'b</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4965" y="4043646"/>
            <a:ext cx="1015412" cy="116926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875" r="28125"/>
          <a:stretch/>
        </p:blipFill>
        <p:spPr>
          <a:xfrm>
            <a:off x="0" y="0"/>
            <a:ext cx="6096000" cy="10033000"/>
          </a:xfrm>
          <a:prstGeom prst="rect">
            <a:avLst/>
          </a:prstGeom>
        </p:spPr>
      </p:pic>
      <p:sp>
        <p:nvSpPr>
          <p:cNvPr id="6" name="Rectangle 5"/>
          <p:cNvSpPr/>
          <p:nvPr/>
        </p:nvSpPr>
        <p:spPr>
          <a:xfrm rot="1352764">
            <a:off x="2458106" y="3773620"/>
            <a:ext cx="2786184" cy="1453105"/>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latin typeface="Consolas" panose="020B0609020204030204" pitchFamily="49" charset="0"/>
                <a:cs typeface="Consolas" panose="020B0609020204030204" pitchFamily="49" charset="0"/>
              </a:rPr>
              <a:t>'a -&gt; 'b</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950" y="4477350"/>
            <a:ext cx="2389775" cy="2347479"/>
          </a:xfrm>
          <a:prstGeom prst="rect">
            <a:avLst/>
          </a:prstGeom>
        </p:spPr>
      </p:pic>
      <p:cxnSp>
        <p:nvCxnSpPr>
          <p:cNvPr id="4" name="Straight Connector 3"/>
          <p:cNvCxnSpPr/>
          <p:nvPr/>
        </p:nvCxnSpPr>
        <p:spPr>
          <a:xfrm>
            <a:off x="6096000"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389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4267200" y="3390940"/>
            <a:ext cx="728000"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state</a:t>
            </a:r>
          </a:p>
        </p:txBody>
      </p:sp>
      <p:sp>
        <p:nvSpPr>
          <p:cNvPr id="2" name="Title 1"/>
          <p:cNvSpPr>
            <a:spLocks noGrp="1"/>
          </p:cNvSpPr>
          <p:nvPr>
            <p:ph type="title"/>
          </p:nvPr>
        </p:nvSpPr>
        <p:spPr>
          <a:ln>
            <a:noFill/>
          </a:ln>
        </p:spPr>
        <p:txBody>
          <a:bodyPr/>
          <a:lstStyle/>
          <a:p>
            <a:r>
              <a:rPr lang="en-US" dirty="0"/>
              <a:t>State</a:t>
            </a:r>
          </a:p>
        </p:txBody>
      </p:sp>
      <p:cxnSp>
        <p:nvCxnSpPr>
          <p:cNvPr id="27" name="Connector: Elbow 19"/>
          <p:cNvCxnSpPr>
            <a:stCxn id="3" idx="0"/>
            <a:endCxn id="18" idx="2"/>
          </p:cNvCxnSpPr>
          <p:nvPr/>
        </p:nvCxnSpPr>
        <p:spPr>
          <a:xfrm rot="5400000" flipH="1" flipV="1">
            <a:off x="5790520" y="4648880"/>
            <a:ext cx="610960" cy="12700"/>
          </a:xfrm>
          <a:prstGeom prst="bentConnector3">
            <a:avLst>
              <a:gd name="adj1" fmla="val 50000"/>
            </a:avLst>
          </a:prstGeom>
          <a:ln w="57150">
            <a:solidFill>
              <a:schemeClr val="bg1"/>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181600" y="4954360"/>
            <a:ext cx="1828800" cy="1553028"/>
            <a:chOff x="2438400" y="2514600"/>
            <a:chExt cx="2743200" cy="1553028"/>
          </a:xfrm>
        </p:grpSpPr>
        <p:sp>
          <p:nvSpPr>
            <p:cNvPr id="3" name="Rectangle 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State2</a:t>
              </a:r>
            </a:p>
          </p:txBody>
        </p:sp>
        <p:sp>
          <p:nvSpPr>
            <p:cNvPr id="4" name="Rectangle 3"/>
            <p:cNvSpPr/>
            <p:nvPr/>
          </p:nvSpPr>
          <p:spPr>
            <a:xfrm>
              <a:off x="2438400" y="2971800"/>
              <a:ext cx="2743200" cy="1095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+Event1()</a:t>
              </a:r>
            </a:p>
            <a:p>
              <a:r>
                <a:rPr lang="en-US" dirty="0"/>
                <a:t>+Event2()</a:t>
              </a:r>
            </a:p>
            <a:p>
              <a:r>
                <a:rPr lang="en-US" dirty="0"/>
                <a:t>+Event3()</a:t>
              </a:r>
            </a:p>
          </p:txBody>
        </p:sp>
      </p:grpSp>
      <p:cxnSp>
        <p:nvCxnSpPr>
          <p:cNvPr id="24" name="Connector: Elbow 19"/>
          <p:cNvCxnSpPr>
            <a:stCxn id="29" idx="0"/>
            <a:endCxn id="18" idx="2"/>
          </p:cNvCxnSpPr>
          <p:nvPr/>
        </p:nvCxnSpPr>
        <p:spPr>
          <a:xfrm rot="5400000" flipH="1" flipV="1">
            <a:off x="4415745" y="3280455"/>
            <a:ext cx="617310" cy="2743200"/>
          </a:xfrm>
          <a:prstGeom prst="bentConnector3">
            <a:avLst>
              <a:gd name="adj1" fmla="val 24541"/>
            </a:avLst>
          </a:prstGeom>
          <a:ln w="57150">
            <a:solidFill>
              <a:schemeClr val="bg1"/>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438400" y="4960710"/>
            <a:ext cx="1828800" cy="1553028"/>
            <a:chOff x="2438400" y="2514600"/>
            <a:chExt cx="2743200" cy="1553028"/>
          </a:xfrm>
        </p:grpSpPr>
        <p:sp>
          <p:nvSpPr>
            <p:cNvPr id="29" name="Rectangle 28"/>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State1</a:t>
              </a:r>
            </a:p>
          </p:txBody>
        </p:sp>
        <p:sp>
          <p:nvSpPr>
            <p:cNvPr id="30" name="Rectangle 29"/>
            <p:cNvSpPr/>
            <p:nvPr/>
          </p:nvSpPr>
          <p:spPr>
            <a:xfrm>
              <a:off x="2438400" y="2971800"/>
              <a:ext cx="2743200" cy="1095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+Event1()</a:t>
              </a:r>
            </a:p>
            <a:p>
              <a:r>
                <a:rPr lang="en-US" dirty="0"/>
                <a:t>+Event2()</a:t>
              </a:r>
            </a:p>
            <a:p>
              <a:r>
                <a:rPr lang="en-US" dirty="0"/>
                <a:t>+Event3()</a:t>
              </a:r>
            </a:p>
          </p:txBody>
        </p:sp>
      </p:grpSp>
      <p:cxnSp>
        <p:nvCxnSpPr>
          <p:cNvPr id="31" name="Connector: Elbow 19"/>
          <p:cNvCxnSpPr>
            <a:stCxn id="33" idx="0"/>
            <a:endCxn id="18" idx="2"/>
          </p:cNvCxnSpPr>
          <p:nvPr/>
        </p:nvCxnSpPr>
        <p:spPr>
          <a:xfrm rot="16200000" flipV="1">
            <a:off x="7162800" y="3276600"/>
            <a:ext cx="609600" cy="2743200"/>
          </a:xfrm>
          <a:prstGeom prst="bentConnector3">
            <a:avLst>
              <a:gd name="adj1" fmla="val 24219"/>
            </a:avLst>
          </a:prstGeom>
          <a:ln w="57150">
            <a:solidFill>
              <a:schemeClr val="bg1"/>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7924800" y="4953000"/>
            <a:ext cx="1828800" cy="1553028"/>
            <a:chOff x="2438400" y="2514600"/>
            <a:chExt cx="2743200" cy="1553028"/>
          </a:xfrm>
        </p:grpSpPr>
        <p:sp>
          <p:nvSpPr>
            <p:cNvPr id="33" name="Rectangle 32"/>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State3</a:t>
              </a:r>
            </a:p>
          </p:txBody>
        </p:sp>
        <p:sp>
          <p:nvSpPr>
            <p:cNvPr id="34" name="Rectangle 33"/>
            <p:cNvSpPr/>
            <p:nvPr/>
          </p:nvSpPr>
          <p:spPr>
            <a:xfrm>
              <a:off x="2438400" y="2971800"/>
              <a:ext cx="2743200" cy="1095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+Event1()</a:t>
              </a:r>
            </a:p>
            <a:p>
              <a:r>
                <a:rPr lang="en-US" dirty="0"/>
                <a:t>+Event2()</a:t>
              </a:r>
            </a:p>
            <a:p>
              <a:r>
                <a:rPr lang="en-US" dirty="0"/>
                <a:t>+Event3()</a:t>
              </a:r>
            </a:p>
          </p:txBody>
        </p:sp>
      </p:grpSp>
      <p:cxnSp>
        <p:nvCxnSpPr>
          <p:cNvPr id="38" name="Connector: Elbow 19"/>
          <p:cNvCxnSpPr>
            <a:stCxn id="37" idx="3"/>
            <a:endCxn id="18" idx="1"/>
          </p:cNvCxnSpPr>
          <p:nvPr/>
        </p:nvCxnSpPr>
        <p:spPr>
          <a:xfrm>
            <a:off x="3276600" y="3795486"/>
            <a:ext cx="1905000" cy="4077"/>
          </a:xfrm>
          <a:prstGeom prst="straightConnector1">
            <a:avLst/>
          </a:prstGeom>
          <a:ln w="57150">
            <a:solidFill>
              <a:schemeClr val="bg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1447800" y="2790372"/>
            <a:ext cx="1828800" cy="1553028"/>
            <a:chOff x="2438400" y="2514600"/>
            <a:chExt cx="2743200" cy="1553028"/>
          </a:xfrm>
        </p:grpSpPr>
        <p:sp>
          <p:nvSpPr>
            <p:cNvPr id="36" name="Rectangle 35"/>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Context</a:t>
              </a:r>
            </a:p>
          </p:txBody>
        </p:sp>
        <p:sp>
          <p:nvSpPr>
            <p:cNvPr id="37" name="Rectangle 36"/>
            <p:cNvSpPr/>
            <p:nvPr/>
          </p:nvSpPr>
          <p:spPr>
            <a:xfrm>
              <a:off x="2438400" y="2971800"/>
              <a:ext cx="2743200" cy="10958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+Event1()</a:t>
              </a:r>
            </a:p>
            <a:p>
              <a:r>
                <a:rPr lang="en-US" dirty="0"/>
                <a:t>+Event2()</a:t>
              </a:r>
            </a:p>
            <a:p>
              <a:r>
                <a:rPr lang="en-US" dirty="0"/>
                <a:t>+Event3()</a:t>
              </a:r>
            </a:p>
          </p:txBody>
        </p:sp>
      </p:grpSp>
      <p:grpSp>
        <p:nvGrpSpPr>
          <p:cNvPr id="15" name="Group 14"/>
          <p:cNvGrpSpPr/>
          <p:nvPr/>
        </p:nvGrpSpPr>
        <p:grpSpPr>
          <a:xfrm>
            <a:off x="5181600" y="2493726"/>
            <a:ext cx="1828800" cy="1849674"/>
            <a:chOff x="7010400" y="2514600"/>
            <a:chExt cx="2743200" cy="1849674"/>
          </a:xfrm>
        </p:grpSpPr>
        <p:sp>
          <p:nvSpPr>
            <p:cNvPr id="17" name="Rectangle 16"/>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IState</a:t>
              </a:r>
              <a:endParaRPr lang="en-US" b="1" dirty="0"/>
            </a:p>
          </p:txBody>
        </p:sp>
        <p:sp>
          <p:nvSpPr>
            <p:cNvPr id="18" name="Rectangle 17"/>
            <p:cNvSpPr/>
            <p:nvPr/>
          </p:nvSpPr>
          <p:spPr>
            <a:xfrm>
              <a:off x="7010400" y="3276599"/>
              <a:ext cx="2743200" cy="1087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Event1</a:t>
              </a:r>
              <a:r>
                <a:rPr lang="en-US" dirty="0"/>
                <a:t>()</a:t>
              </a:r>
            </a:p>
            <a:p>
              <a:r>
                <a:rPr lang="en-US" dirty="0"/>
                <a:t>+</a:t>
              </a:r>
              <a:r>
                <a:rPr lang="en-US" i="1" dirty="0"/>
                <a:t>Event2</a:t>
              </a:r>
              <a:r>
                <a:rPr lang="en-US" dirty="0"/>
                <a:t>()</a:t>
              </a:r>
            </a:p>
            <a:p>
              <a:r>
                <a:rPr lang="en-US" dirty="0"/>
                <a:t>+</a:t>
              </a:r>
              <a:r>
                <a:rPr lang="en-US" i="1" dirty="0"/>
                <a:t>Event3</a:t>
              </a:r>
              <a:r>
                <a:rPr lang="en-US" dirty="0"/>
                <a:t>()</a:t>
              </a:r>
            </a:p>
          </p:txBody>
        </p:sp>
      </p:grpSp>
    </p:spTree>
    <p:extLst>
      <p:ext uri="{BB962C8B-B14F-4D97-AF65-F5344CB8AC3E}">
        <p14:creationId xmlns:p14="http://schemas.microsoft.com/office/powerpoint/2010/main" val="2428334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5576436" y="2639377"/>
            <a:ext cx="671964"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lang="en-US" b="1" dirty="0" err="1">
                <a:solidFill>
                  <a:schemeClr val="bg2"/>
                </a:solidFill>
                <a:effectLst>
                  <a:outerShdw blurRad="50800" dist="38100" dir="2700000" algn="tl" rotWithShape="0">
                    <a:prstClr val="black">
                      <a:alpha val="40000"/>
                    </a:prstClr>
                  </a:outerShdw>
                </a:effectLst>
              </a:rPr>
              <a:t>cmp</a:t>
            </a:r>
            <a:endParaRPr lang="en-US" b="1" dirty="0">
              <a:solidFill>
                <a:schemeClr val="bg2"/>
              </a:solidFill>
              <a:effectLst>
                <a:outerShdw blurRad="50800" dist="38100" dir="2700000" algn="tl" rotWithShape="0">
                  <a:prstClr val="black">
                    <a:alpha val="40000"/>
                  </a:prstClr>
                </a:outerShdw>
              </a:effectLst>
            </a:endParaRPr>
          </a:p>
        </p:txBody>
      </p:sp>
      <p:sp>
        <p:nvSpPr>
          <p:cNvPr id="2" name="Title 1"/>
          <p:cNvSpPr>
            <a:spLocks noGrp="1"/>
          </p:cNvSpPr>
          <p:nvPr>
            <p:ph type="title"/>
          </p:nvPr>
        </p:nvSpPr>
        <p:spPr>
          <a:ln>
            <a:noFill/>
          </a:ln>
        </p:spPr>
        <p:txBody>
          <a:bodyPr/>
          <a:lstStyle/>
          <a:p>
            <a:r>
              <a:rPr lang="en-US" dirty="0"/>
              <a:t>Strategy</a:t>
            </a:r>
          </a:p>
        </p:txBody>
      </p:sp>
      <p:grpSp>
        <p:nvGrpSpPr>
          <p:cNvPr id="10" name="Group 9"/>
          <p:cNvGrpSpPr/>
          <p:nvPr/>
        </p:nvGrpSpPr>
        <p:grpSpPr>
          <a:xfrm>
            <a:off x="7391400" y="5029200"/>
            <a:ext cx="4267200" cy="1066800"/>
            <a:chOff x="2438400" y="2514600"/>
            <a:chExt cx="2743200" cy="1066800"/>
          </a:xfrm>
        </p:grpSpPr>
        <p:sp>
          <p:nvSpPr>
            <p:cNvPr id="11" name="Rectangle 10"/>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ComplexImReAscComparer</a:t>
              </a:r>
              <a:endParaRPr lang="en-US" b="1" dirty="0"/>
            </a:p>
          </p:txBody>
        </p:sp>
        <p:sp>
          <p:nvSpPr>
            <p:cNvPr id="12" name="Rectangle 11"/>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+Compare(x: Complex, y: Complex): </a:t>
              </a:r>
              <a:r>
                <a:rPr lang="en-US" dirty="0" err="1"/>
                <a:t>int</a:t>
              </a:r>
              <a:endParaRPr lang="en-US" dirty="0"/>
            </a:p>
          </p:txBody>
        </p:sp>
      </p:grpSp>
      <p:grpSp>
        <p:nvGrpSpPr>
          <p:cNvPr id="16" name="Group 15"/>
          <p:cNvGrpSpPr/>
          <p:nvPr/>
        </p:nvGrpSpPr>
        <p:grpSpPr>
          <a:xfrm>
            <a:off x="2895600" y="5029200"/>
            <a:ext cx="4267200" cy="1066800"/>
            <a:chOff x="2438400" y="2514600"/>
            <a:chExt cx="2743200" cy="1066800"/>
          </a:xfrm>
        </p:grpSpPr>
        <p:sp>
          <p:nvSpPr>
            <p:cNvPr id="17" name="Rectangle 16"/>
            <p:cNvSpPr/>
            <p:nvPr/>
          </p:nvSpPr>
          <p:spPr>
            <a:xfrm>
              <a:off x="2438400" y="2514600"/>
              <a:ext cx="27432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ComplexReImAscComparer</a:t>
              </a:r>
              <a:endParaRPr lang="en-US" b="1" dirty="0"/>
            </a:p>
          </p:txBody>
        </p:sp>
        <p:sp>
          <p:nvSpPr>
            <p:cNvPr id="18" name="Rectangle 17"/>
            <p:cNvSpPr/>
            <p:nvPr/>
          </p:nvSpPr>
          <p:spPr>
            <a:xfrm>
              <a:off x="2438400" y="29718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+Compare(x: Complex, y: Complex): </a:t>
              </a:r>
              <a:r>
                <a:rPr lang="en-US" dirty="0" err="1"/>
                <a:t>int</a:t>
              </a:r>
              <a:endParaRPr lang="en-US" dirty="0"/>
            </a:p>
          </p:txBody>
        </p:sp>
      </p:grpSp>
      <p:cxnSp>
        <p:nvCxnSpPr>
          <p:cNvPr id="24" name="Connector: Elbow 19"/>
          <p:cNvCxnSpPr>
            <a:stCxn id="17" idx="0"/>
            <a:endCxn id="8" idx="2"/>
          </p:cNvCxnSpPr>
          <p:nvPr/>
        </p:nvCxnSpPr>
        <p:spPr>
          <a:xfrm rot="5400000" flipH="1" flipV="1">
            <a:off x="6286500" y="2857500"/>
            <a:ext cx="914400" cy="3429000"/>
          </a:xfrm>
          <a:prstGeom prst="bentConnector3">
            <a:avLst>
              <a:gd name="adj1" fmla="val 50000"/>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7" name="Connector: Elbow 19"/>
          <p:cNvCxnSpPr>
            <a:stCxn id="11" idx="0"/>
            <a:endCxn id="8" idx="2"/>
          </p:cNvCxnSpPr>
          <p:nvPr/>
        </p:nvCxnSpPr>
        <p:spPr>
          <a:xfrm rot="16200000" flipV="1">
            <a:off x="8534400" y="4038600"/>
            <a:ext cx="914400" cy="1066800"/>
          </a:xfrm>
          <a:prstGeom prst="bentConnector3">
            <a:avLst>
              <a:gd name="adj1" fmla="val 50000"/>
            </a:avLst>
          </a:prstGeom>
          <a:ln w="5715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0" name="Connector: Elbow 19"/>
          <p:cNvCxnSpPr>
            <a:stCxn id="3" idx="3"/>
            <a:endCxn id="7" idx="1"/>
          </p:cNvCxnSpPr>
          <p:nvPr/>
        </p:nvCxnSpPr>
        <p:spPr>
          <a:xfrm>
            <a:off x="3862136" y="3124200"/>
            <a:ext cx="2462464" cy="0"/>
          </a:xfrm>
          <a:prstGeom prst="straightConnector1">
            <a:avLst/>
          </a:prstGeom>
          <a:ln w="57150">
            <a:solidFill>
              <a:schemeClr val="bg1"/>
            </a:solidFill>
            <a:prstDash val="solid"/>
            <a:tailEnd type="arrow"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33399" y="2514599"/>
            <a:ext cx="3886201" cy="1447801"/>
            <a:chOff x="633662" y="2514599"/>
            <a:chExt cx="3886201" cy="1447801"/>
          </a:xfrm>
        </p:grpSpPr>
        <p:grpSp>
          <p:nvGrpSpPr>
            <p:cNvPr id="5" name="Group 4"/>
            <p:cNvGrpSpPr/>
            <p:nvPr/>
          </p:nvGrpSpPr>
          <p:grpSpPr>
            <a:xfrm>
              <a:off x="633662" y="2895600"/>
              <a:ext cx="3328737" cy="1066800"/>
              <a:chOff x="2362199" y="2514600"/>
              <a:chExt cx="3328737" cy="1066800"/>
            </a:xfrm>
          </p:grpSpPr>
          <p:sp>
            <p:nvSpPr>
              <p:cNvPr id="3" name="Rectangle 2"/>
              <p:cNvSpPr/>
              <p:nvPr/>
            </p:nvSpPr>
            <p:spPr>
              <a:xfrm>
                <a:off x="2362199" y="2514600"/>
                <a:ext cx="3328737"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List</a:t>
                </a:r>
              </a:p>
            </p:txBody>
          </p:sp>
          <p:sp>
            <p:nvSpPr>
              <p:cNvPr id="4" name="Rectangle 3"/>
              <p:cNvSpPr/>
              <p:nvPr/>
            </p:nvSpPr>
            <p:spPr>
              <a:xfrm>
                <a:off x="2362199" y="2971800"/>
                <a:ext cx="3328737"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+Sort(</a:t>
                </a:r>
                <a:r>
                  <a:rPr lang="en-US" dirty="0" err="1"/>
                  <a:t>cmp</a:t>
                </a:r>
                <a:r>
                  <a:rPr lang="en-US" dirty="0"/>
                  <a:t>: </a:t>
                </a:r>
                <a:r>
                  <a:rPr lang="en-US" dirty="0" err="1"/>
                  <a:t>IComparer</a:t>
                </a:r>
                <a:r>
                  <a:rPr lang="en-US" dirty="0"/>
                  <a:t>): void</a:t>
                </a:r>
              </a:p>
            </p:txBody>
          </p:sp>
        </p:grpSp>
        <p:sp>
          <p:nvSpPr>
            <p:cNvPr id="25" name="Rectangle 24"/>
            <p:cNvSpPr/>
            <p:nvPr/>
          </p:nvSpPr>
          <p:spPr>
            <a:xfrm>
              <a:off x="3376863" y="2514599"/>
              <a:ext cx="1143000" cy="48736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Complex</a:t>
              </a:r>
            </a:p>
          </p:txBody>
        </p:sp>
      </p:grpSp>
      <p:grpSp>
        <p:nvGrpSpPr>
          <p:cNvPr id="14" name="Group 13"/>
          <p:cNvGrpSpPr/>
          <p:nvPr/>
        </p:nvGrpSpPr>
        <p:grpSpPr>
          <a:xfrm>
            <a:off x="6324600" y="2514599"/>
            <a:ext cx="4800600" cy="1600201"/>
            <a:chOff x="5791200" y="2514599"/>
            <a:chExt cx="4800600" cy="1600201"/>
          </a:xfrm>
        </p:grpSpPr>
        <p:grpSp>
          <p:nvGrpSpPr>
            <p:cNvPr id="9" name="Group 8"/>
            <p:cNvGrpSpPr/>
            <p:nvPr/>
          </p:nvGrpSpPr>
          <p:grpSpPr>
            <a:xfrm>
              <a:off x="5791200" y="2743200"/>
              <a:ext cx="4267200" cy="1371600"/>
              <a:chOff x="7010400" y="2514600"/>
              <a:chExt cx="2743200" cy="1371600"/>
            </a:xfrm>
          </p:grpSpPr>
          <p:sp>
            <p:nvSpPr>
              <p:cNvPr id="7" name="Rectangle 6"/>
              <p:cNvSpPr/>
              <p:nvPr/>
            </p:nvSpPr>
            <p:spPr>
              <a:xfrm>
                <a:off x="7010400" y="2514600"/>
                <a:ext cx="2743200" cy="762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IComparer</a:t>
                </a:r>
                <a:endParaRPr lang="en-US" b="1" dirty="0"/>
              </a:p>
            </p:txBody>
          </p:sp>
          <p:sp>
            <p:nvSpPr>
              <p:cNvPr id="8" name="Rectangle 7"/>
              <p:cNvSpPr/>
              <p:nvPr/>
            </p:nvSpPr>
            <p:spPr>
              <a:xfrm>
                <a:off x="7010400" y="3276600"/>
                <a:ext cx="2743200"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Compare</a:t>
                </a:r>
                <a:r>
                  <a:rPr lang="en-US" dirty="0"/>
                  <a:t>(x: Complex, y: Complex): </a:t>
                </a:r>
                <a:r>
                  <a:rPr lang="en-US" dirty="0" err="1"/>
                  <a:t>int</a:t>
                </a:r>
                <a:endParaRPr lang="en-US" dirty="0"/>
              </a:p>
            </p:txBody>
          </p:sp>
        </p:grpSp>
        <p:sp>
          <p:nvSpPr>
            <p:cNvPr id="29" name="Rectangle 28"/>
            <p:cNvSpPr/>
            <p:nvPr/>
          </p:nvSpPr>
          <p:spPr>
            <a:xfrm>
              <a:off x="9448800" y="2514599"/>
              <a:ext cx="1143000" cy="48736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Complex</a:t>
              </a:r>
            </a:p>
          </p:txBody>
        </p:sp>
      </p:grpSp>
      <p:sp>
        <p:nvSpPr>
          <p:cNvPr id="42" name="Rectangle: Folded Corner 41"/>
          <p:cNvSpPr/>
          <p:nvPr/>
        </p:nvSpPr>
        <p:spPr>
          <a:xfrm rot="15300000">
            <a:off x="1538563" y="3840888"/>
            <a:ext cx="493062" cy="1974188"/>
          </a:xfrm>
          <a:prstGeom prst="foldedCorne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solidFill>
                  <a:schemeClr val="tx1"/>
                </a:solidFill>
              </a:rPr>
              <a:t>cmp.Compare</a:t>
            </a:r>
            <a:r>
              <a:rPr lang="en-US" sz="1400" dirty="0">
                <a:solidFill>
                  <a:schemeClr val="tx1"/>
                </a:solidFill>
              </a:rPr>
              <a:t>(</a:t>
            </a:r>
            <a:r>
              <a:rPr lang="en-US" sz="1400" dirty="0" err="1">
                <a:solidFill>
                  <a:schemeClr val="tx1"/>
                </a:solidFill>
              </a:rPr>
              <a:t>x,y</a:t>
            </a:r>
            <a:r>
              <a:rPr lang="en-US" sz="1400" dirty="0">
                <a:solidFill>
                  <a:schemeClr val="tx1"/>
                </a:solidFill>
              </a:rPr>
              <a:t>)</a:t>
            </a:r>
          </a:p>
        </p:txBody>
      </p:sp>
      <p:cxnSp>
        <p:nvCxnSpPr>
          <p:cNvPr id="44" name="Straight Connector 43"/>
          <p:cNvCxnSpPr>
            <a:stCxn id="42" idx="3"/>
          </p:cNvCxnSpPr>
          <p:nvPr/>
        </p:nvCxnSpPr>
        <p:spPr>
          <a:xfrm flipH="1" flipV="1">
            <a:off x="1219201" y="3886201"/>
            <a:ext cx="502086" cy="703650"/>
          </a:xfrm>
          <a:prstGeom prst="line">
            <a:avLst/>
          </a:prstGeom>
          <a:ln w="57150" cap="flat">
            <a:solidFill>
              <a:schemeClr val="tx1"/>
            </a:solidFill>
            <a:headEnd type="none"/>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7564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up)">
                                      <p:cBhvr>
                                        <p:cTn id="23" dur="500"/>
                                        <p:tgtEl>
                                          <p:spTgt spid="4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State</a:t>
            </a:r>
          </a:p>
        </p:txBody>
      </p:sp>
      <p:sp>
        <p:nvSpPr>
          <p:cNvPr id="22" name="TextBox 21"/>
          <p:cNvSpPr txBox="1"/>
          <p:nvPr/>
        </p:nvSpPr>
        <p:spPr>
          <a:xfrm>
            <a:off x="2209800" y="2819400"/>
            <a:ext cx="1753618"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inserts quarter</a:t>
            </a:r>
          </a:p>
        </p:txBody>
      </p:sp>
      <p:sp>
        <p:nvSpPr>
          <p:cNvPr id="23" name="TextBox 22"/>
          <p:cNvSpPr txBox="1"/>
          <p:nvPr/>
        </p:nvSpPr>
        <p:spPr>
          <a:xfrm>
            <a:off x="3299056" y="4315777"/>
            <a:ext cx="1653944"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ejects quarter</a:t>
            </a:r>
          </a:p>
        </p:txBody>
      </p:sp>
      <p:sp>
        <p:nvSpPr>
          <p:cNvPr id="26" name="TextBox 25"/>
          <p:cNvSpPr txBox="1"/>
          <p:nvPr/>
        </p:nvSpPr>
        <p:spPr>
          <a:xfrm>
            <a:off x="4455264" y="5687377"/>
            <a:ext cx="3294178"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b="1" dirty="0">
                <a:solidFill>
                  <a:schemeClr val="bg2"/>
                </a:solidFill>
                <a:effectLst>
                  <a:outerShdw blurRad="50800" dist="38100" dir="2700000" algn="tl" rotWithShape="0">
                    <a:prstClr val="black">
                      <a:alpha val="40000"/>
                    </a:prstClr>
                  </a:outerShdw>
                </a:effectLst>
              </a:rPr>
              <a:t>turn crank / dispense gumball</a:t>
            </a:r>
          </a:p>
        </p:txBody>
      </p:sp>
      <p:sp>
        <p:nvSpPr>
          <p:cNvPr id="35" name="TextBox 34"/>
          <p:cNvSpPr txBox="1"/>
          <p:nvPr/>
        </p:nvSpPr>
        <p:spPr>
          <a:xfrm>
            <a:off x="8001000" y="5763577"/>
            <a:ext cx="1678454"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[gumballs = 0]</a:t>
            </a:r>
          </a:p>
        </p:txBody>
      </p:sp>
      <p:sp>
        <p:nvSpPr>
          <p:cNvPr id="36" name="TextBox 35"/>
          <p:cNvSpPr txBox="1"/>
          <p:nvPr/>
        </p:nvSpPr>
        <p:spPr>
          <a:xfrm>
            <a:off x="2525252" y="5763577"/>
            <a:ext cx="1678454"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[gumballs &gt; 0]</a:t>
            </a:r>
          </a:p>
        </p:txBody>
      </p:sp>
      <p:cxnSp>
        <p:nvCxnSpPr>
          <p:cNvPr id="37" name="Connector: Elbow 19"/>
          <p:cNvCxnSpPr>
            <a:stCxn id="6" idx="7"/>
            <a:endCxn id="19" idx="1"/>
          </p:cNvCxnSpPr>
          <p:nvPr/>
        </p:nvCxnSpPr>
        <p:spPr>
          <a:xfrm rot="5400000" flipH="1" flipV="1">
            <a:off x="4038600" y="2266959"/>
            <a:ext cx="12700" cy="2821644"/>
          </a:xfrm>
          <a:prstGeom prst="curvedConnector3">
            <a:avLst>
              <a:gd name="adj1" fmla="val 3908835"/>
            </a:avLst>
          </a:prstGeom>
          <a:ln w="57150">
            <a:solidFill>
              <a:schemeClr val="bg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Elbow 19"/>
          <p:cNvCxnSpPr>
            <a:stCxn id="19" idx="2"/>
            <a:endCxn id="6" idx="6"/>
          </p:cNvCxnSpPr>
          <p:nvPr/>
        </p:nvCxnSpPr>
        <p:spPr>
          <a:xfrm rot="10800000">
            <a:off x="2895600" y="4324359"/>
            <a:ext cx="2286000" cy="12700"/>
          </a:xfrm>
          <a:prstGeom prst="curvedConnector3">
            <a:avLst>
              <a:gd name="adj1" fmla="val 50000"/>
            </a:avLst>
          </a:prstGeom>
          <a:ln w="57150">
            <a:solidFill>
              <a:schemeClr val="bg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Connector: Elbow 19"/>
          <p:cNvCxnSpPr>
            <a:stCxn id="19" idx="4"/>
            <a:endCxn id="6" idx="4"/>
          </p:cNvCxnSpPr>
          <p:nvPr/>
        </p:nvCxnSpPr>
        <p:spPr>
          <a:xfrm rot="5400000">
            <a:off x="4038600" y="3181359"/>
            <a:ext cx="12700" cy="4114800"/>
          </a:xfrm>
          <a:prstGeom prst="curvedConnector3">
            <a:avLst>
              <a:gd name="adj1" fmla="val 4224488"/>
            </a:avLst>
          </a:prstGeom>
          <a:ln w="57150">
            <a:solidFill>
              <a:schemeClr val="bg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nector: Elbow 19"/>
          <p:cNvCxnSpPr>
            <a:stCxn id="19" idx="4"/>
            <a:endCxn id="21" idx="4"/>
          </p:cNvCxnSpPr>
          <p:nvPr/>
        </p:nvCxnSpPr>
        <p:spPr>
          <a:xfrm rot="16200000" flipH="1">
            <a:off x="8153400" y="3181359"/>
            <a:ext cx="12700" cy="4114800"/>
          </a:xfrm>
          <a:prstGeom prst="curvedConnector3">
            <a:avLst>
              <a:gd name="adj1" fmla="val 4151024"/>
            </a:avLst>
          </a:prstGeom>
          <a:ln w="57150">
            <a:solidFill>
              <a:schemeClr val="bg1"/>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066800" y="3409959"/>
            <a:ext cx="1828800" cy="1828800"/>
          </a:xfrm>
          <a:prstGeom prst="ellipse">
            <a:avLst/>
          </a:prstGeom>
          <a:ln w="28575"/>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No Quarter</a:t>
            </a:r>
          </a:p>
        </p:txBody>
      </p:sp>
      <p:sp>
        <p:nvSpPr>
          <p:cNvPr id="19" name="Oval 18"/>
          <p:cNvSpPr/>
          <p:nvPr/>
        </p:nvSpPr>
        <p:spPr>
          <a:xfrm>
            <a:off x="5181600" y="3409959"/>
            <a:ext cx="1828800" cy="1828800"/>
          </a:xfrm>
          <a:prstGeom prst="ellipse">
            <a:avLst/>
          </a:prstGeom>
          <a:ln w="28575"/>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Has Quarter</a:t>
            </a:r>
          </a:p>
        </p:txBody>
      </p:sp>
      <p:sp>
        <p:nvSpPr>
          <p:cNvPr id="21" name="Oval 20"/>
          <p:cNvSpPr/>
          <p:nvPr/>
        </p:nvSpPr>
        <p:spPr>
          <a:xfrm>
            <a:off x="9296400" y="3409959"/>
            <a:ext cx="1828800" cy="1828800"/>
          </a:xfrm>
          <a:prstGeom prst="ellipse">
            <a:avLst/>
          </a:prstGeom>
          <a:ln w="28575"/>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400" dirty="0"/>
              <a:t>Out of Gumballs</a:t>
            </a:r>
          </a:p>
        </p:txBody>
      </p:sp>
    </p:spTree>
    <p:extLst>
      <p:ext uri="{BB962C8B-B14F-4D97-AF65-F5344CB8AC3E}">
        <p14:creationId xmlns:p14="http://schemas.microsoft.com/office/powerpoint/2010/main" val="14470215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right)">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500"/>
                                        <p:tgtEl>
                                          <p:spTgt spid="4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35" grpId="0" animBg="1"/>
      <p:bldP spid="36" grpId="0" animBg="1"/>
      <p:bldP spid="6" grpId="0" animBg="1"/>
      <p:bldP spid="19" grpId="0" animBg="1"/>
      <p:bldP spid="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05400" y="2667000"/>
            <a:ext cx="728000" cy="408623"/>
          </a:xfrm>
          <a:prstGeom prst="roundRect">
            <a:avLst/>
          </a:prstGeom>
          <a:solidFill>
            <a:srgbClr val="000000">
              <a:alpha val="50196"/>
            </a:srgb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solidFill>
                  <a:schemeClr val="bg2"/>
                </a:solidFill>
                <a:effectLst>
                  <a:outerShdw blurRad="50800" dist="38100" dir="2700000" algn="tl" rotWithShape="0">
                    <a:prstClr val="black">
                      <a:alpha val="40000"/>
                    </a:prstClr>
                  </a:outerShdw>
                </a:effectLst>
              </a:rPr>
              <a:t>state</a:t>
            </a:r>
          </a:p>
        </p:txBody>
      </p:sp>
      <p:sp>
        <p:nvSpPr>
          <p:cNvPr id="2" name="Title 1"/>
          <p:cNvSpPr>
            <a:spLocks noGrp="1"/>
          </p:cNvSpPr>
          <p:nvPr>
            <p:ph type="title"/>
          </p:nvPr>
        </p:nvSpPr>
        <p:spPr>
          <a:ln>
            <a:noFill/>
          </a:ln>
        </p:spPr>
        <p:txBody>
          <a:bodyPr/>
          <a:lstStyle/>
          <a:p>
            <a:r>
              <a:rPr lang="en-US" dirty="0"/>
              <a:t>State</a:t>
            </a:r>
          </a:p>
        </p:txBody>
      </p:sp>
      <p:cxnSp>
        <p:nvCxnSpPr>
          <p:cNvPr id="27" name="Connector: Elbow 19"/>
          <p:cNvCxnSpPr>
            <a:stCxn id="51" idx="0"/>
            <a:endCxn id="43" idx="2"/>
          </p:cNvCxnSpPr>
          <p:nvPr/>
        </p:nvCxnSpPr>
        <p:spPr>
          <a:xfrm rot="5400000" flipH="1" flipV="1">
            <a:off x="7214847" y="4700247"/>
            <a:ext cx="353106" cy="12700"/>
          </a:xfrm>
          <a:prstGeom prst="bentConnector3">
            <a:avLst>
              <a:gd name="adj1" fmla="val 50000"/>
            </a:avLst>
          </a:prstGeom>
          <a:ln w="57150">
            <a:solidFill>
              <a:schemeClr val="bg1"/>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Connector: Elbow 19"/>
          <p:cNvCxnSpPr>
            <a:stCxn id="47" idx="0"/>
            <a:endCxn id="43" idx="1"/>
          </p:cNvCxnSpPr>
          <p:nvPr/>
        </p:nvCxnSpPr>
        <p:spPr>
          <a:xfrm rot="5400000" flipH="1" flipV="1">
            <a:off x="4784669" y="3649379"/>
            <a:ext cx="870063" cy="1600200"/>
          </a:xfrm>
          <a:prstGeom prst="bentConnector2">
            <a:avLst/>
          </a:prstGeom>
          <a:ln w="57150">
            <a:solidFill>
              <a:schemeClr val="bg1"/>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onnector: Elbow 19"/>
          <p:cNvCxnSpPr>
            <a:stCxn id="56" idx="0"/>
            <a:endCxn id="43" idx="3"/>
          </p:cNvCxnSpPr>
          <p:nvPr/>
        </p:nvCxnSpPr>
        <p:spPr>
          <a:xfrm rot="16200000" flipV="1">
            <a:off x="9131924" y="3645524"/>
            <a:ext cx="862353" cy="1600200"/>
          </a:xfrm>
          <a:prstGeom prst="bentConnector2">
            <a:avLst/>
          </a:prstGeom>
          <a:ln w="57150">
            <a:solidFill>
              <a:schemeClr val="bg1"/>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nector: Elbow 19"/>
          <p:cNvCxnSpPr>
            <a:stCxn id="25" idx="3"/>
            <a:endCxn id="42" idx="1"/>
          </p:cNvCxnSpPr>
          <p:nvPr/>
        </p:nvCxnSpPr>
        <p:spPr>
          <a:xfrm>
            <a:off x="3155373" y="2667000"/>
            <a:ext cx="2864427" cy="3510"/>
          </a:xfrm>
          <a:prstGeom prst="straightConnector1">
            <a:avLst/>
          </a:prstGeom>
          <a:ln w="57150">
            <a:solidFill>
              <a:schemeClr val="bg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93173" y="2438400"/>
            <a:ext cx="2362200" cy="1864220"/>
            <a:chOff x="3657600" y="2895600"/>
            <a:chExt cx="4876800" cy="1864220"/>
          </a:xfrm>
        </p:grpSpPr>
        <p:sp>
          <p:nvSpPr>
            <p:cNvPr id="25" name="Rectangle 24"/>
            <p:cNvSpPr/>
            <p:nvPr/>
          </p:nvSpPr>
          <p:spPr>
            <a:xfrm>
              <a:off x="3657600" y="2895600"/>
              <a:ext cx="4876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GumballMachine</a:t>
              </a:r>
              <a:endParaRPr lang="en-US" b="1" dirty="0"/>
            </a:p>
          </p:txBody>
        </p:sp>
        <p:sp>
          <p:nvSpPr>
            <p:cNvPr id="26" name="Rectangle 25"/>
            <p:cNvSpPr/>
            <p:nvPr/>
          </p:nvSpPr>
          <p:spPr>
            <a:xfrm>
              <a:off x="3657600" y="3761510"/>
              <a:ext cx="4876800" cy="9983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InsertQuarter</a:t>
              </a:r>
              <a:r>
                <a:rPr lang="en-US" dirty="0"/>
                <a:t>()</a:t>
              </a:r>
            </a:p>
            <a:p>
              <a:r>
                <a:rPr lang="en-US" dirty="0"/>
                <a:t>+</a:t>
              </a:r>
              <a:r>
                <a:rPr lang="en-US" dirty="0" err="1"/>
                <a:t>EjectQuarter</a:t>
              </a:r>
              <a:r>
                <a:rPr lang="en-US" dirty="0"/>
                <a:t>()</a:t>
              </a:r>
            </a:p>
            <a:p>
              <a:r>
                <a:rPr lang="en-US" dirty="0"/>
                <a:t>+Dispense()</a:t>
              </a:r>
            </a:p>
          </p:txBody>
        </p:sp>
        <p:sp>
          <p:nvSpPr>
            <p:cNvPr id="39" name="Rectangle 38"/>
            <p:cNvSpPr/>
            <p:nvPr/>
          </p:nvSpPr>
          <p:spPr>
            <a:xfrm>
              <a:off x="3657600" y="3352800"/>
              <a:ext cx="4876800"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+Gumballs: </a:t>
              </a:r>
              <a:r>
                <a:rPr lang="en-US" dirty="0" err="1"/>
                <a:t>int</a:t>
              </a:r>
              <a:endParaRPr lang="en-US" dirty="0"/>
            </a:p>
          </p:txBody>
        </p:sp>
      </p:grpSp>
      <p:grpSp>
        <p:nvGrpSpPr>
          <p:cNvPr id="41" name="Group 40"/>
          <p:cNvGrpSpPr/>
          <p:nvPr/>
        </p:nvGrpSpPr>
        <p:grpSpPr>
          <a:xfrm>
            <a:off x="6019800" y="2286000"/>
            <a:ext cx="2743200" cy="2237694"/>
            <a:chOff x="3657600" y="2583780"/>
            <a:chExt cx="4876800" cy="2237694"/>
          </a:xfrm>
        </p:grpSpPr>
        <p:sp>
          <p:nvSpPr>
            <p:cNvPr id="42" name="Rectangle 41"/>
            <p:cNvSpPr/>
            <p:nvPr/>
          </p:nvSpPr>
          <p:spPr>
            <a:xfrm>
              <a:off x="3657600" y="2583780"/>
              <a:ext cx="4876800" cy="7690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«interface»</a:t>
              </a:r>
            </a:p>
            <a:p>
              <a:pPr algn="ctr"/>
              <a:r>
                <a:rPr lang="en-US" b="1" dirty="0" err="1"/>
                <a:t>IState</a:t>
              </a:r>
              <a:endParaRPr lang="en-US" b="1" dirty="0"/>
            </a:p>
          </p:txBody>
        </p:sp>
        <p:sp>
          <p:nvSpPr>
            <p:cNvPr id="43" name="Rectangle 42"/>
            <p:cNvSpPr/>
            <p:nvPr/>
          </p:nvSpPr>
          <p:spPr>
            <a:xfrm>
              <a:off x="3657600" y="3802980"/>
              <a:ext cx="4876800" cy="101849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err="1"/>
                <a:t>InsertQuarter</a:t>
              </a:r>
              <a:r>
                <a:rPr lang="en-US" dirty="0"/>
                <a:t>(): </a:t>
              </a:r>
              <a:r>
                <a:rPr lang="en-US" dirty="0" err="1"/>
                <a:t>IState</a:t>
              </a:r>
              <a:endParaRPr lang="en-US" dirty="0"/>
            </a:p>
            <a:p>
              <a:r>
                <a:rPr lang="en-US" dirty="0"/>
                <a:t>+</a:t>
              </a:r>
              <a:r>
                <a:rPr lang="en-US" i="1" dirty="0" err="1"/>
                <a:t>EjectQuarter</a:t>
              </a:r>
              <a:r>
                <a:rPr lang="en-US" dirty="0"/>
                <a:t>(): </a:t>
              </a:r>
              <a:r>
                <a:rPr lang="en-US" dirty="0" err="1"/>
                <a:t>IState</a:t>
              </a:r>
              <a:endParaRPr lang="en-US" dirty="0"/>
            </a:p>
            <a:p>
              <a:r>
                <a:rPr lang="en-US" dirty="0"/>
                <a:t>+</a:t>
              </a:r>
              <a:r>
                <a:rPr lang="en-US" i="1" dirty="0"/>
                <a:t>Dispense</a:t>
              </a:r>
              <a:r>
                <a:rPr lang="en-US" dirty="0"/>
                <a:t>(): </a:t>
              </a:r>
              <a:r>
                <a:rPr lang="en-US" dirty="0" err="1"/>
                <a:t>IState</a:t>
              </a:r>
              <a:endParaRPr lang="en-US" dirty="0"/>
            </a:p>
          </p:txBody>
        </p:sp>
        <p:sp>
          <p:nvSpPr>
            <p:cNvPr id="44" name="Rectangle 43"/>
            <p:cNvSpPr/>
            <p:nvPr/>
          </p:nvSpPr>
          <p:spPr>
            <a:xfrm>
              <a:off x="3657600" y="3352800"/>
              <a:ext cx="4876800" cy="498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i="1" dirty="0"/>
                <a:t>Gumballs</a:t>
              </a:r>
              <a:r>
                <a:rPr lang="en-US" dirty="0"/>
                <a:t>: </a:t>
              </a:r>
              <a:r>
                <a:rPr lang="en-US" dirty="0" err="1"/>
                <a:t>int</a:t>
              </a:r>
              <a:endParaRPr lang="en-US" dirty="0"/>
            </a:p>
          </p:txBody>
        </p:sp>
      </p:grpSp>
      <p:grpSp>
        <p:nvGrpSpPr>
          <p:cNvPr id="46" name="Group 45"/>
          <p:cNvGrpSpPr/>
          <p:nvPr/>
        </p:nvGrpSpPr>
        <p:grpSpPr>
          <a:xfrm>
            <a:off x="3048000" y="4884510"/>
            <a:ext cx="2743200" cy="1932894"/>
            <a:chOff x="3657600" y="2888580"/>
            <a:chExt cx="4876800" cy="1932894"/>
          </a:xfrm>
        </p:grpSpPr>
        <p:sp>
          <p:nvSpPr>
            <p:cNvPr id="47" name="Rectangle 46"/>
            <p:cNvSpPr/>
            <p:nvPr/>
          </p:nvSpPr>
          <p:spPr>
            <a:xfrm>
              <a:off x="3657600" y="2888580"/>
              <a:ext cx="4876800" cy="464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NoQuarterState</a:t>
              </a:r>
              <a:endParaRPr lang="en-US" b="1" dirty="0"/>
            </a:p>
          </p:txBody>
        </p:sp>
        <p:sp>
          <p:nvSpPr>
            <p:cNvPr id="48" name="Rectangle 47"/>
            <p:cNvSpPr/>
            <p:nvPr/>
          </p:nvSpPr>
          <p:spPr>
            <a:xfrm>
              <a:off x="3657600" y="3802979"/>
              <a:ext cx="4876800" cy="1018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InsertQuarter</a:t>
              </a:r>
              <a:r>
                <a:rPr lang="en-US" dirty="0"/>
                <a:t>(): </a:t>
              </a:r>
              <a:r>
                <a:rPr lang="en-US" dirty="0" err="1"/>
                <a:t>IState</a:t>
              </a:r>
              <a:endParaRPr lang="en-US" dirty="0"/>
            </a:p>
            <a:p>
              <a:r>
                <a:rPr lang="en-US" dirty="0"/>
                <a:t>+</a:t>
              </a:r>
              <a:r>
                <a:rPr lang="en-US" dirty="0" err="1"/>
                <a:t>EjectQuarter</a:t>
              </a:r>
              <a:r>
                <a:rPr lang="en-US" dirty="0"/>
                <a:t>(): </a:t>
              </a:r>
              <a:r>
                <a:rPr lang="en-US" dirty="0" err="1"/>
                <a:t>IState</a:t>
              </a:r>
              <a:endParaRPr lang="en-US" dirty="0"/>
            </a:p>
            <a:p>
              <a:r>
                <a:rPr lang="en-US" dirty="0"/>
                <a:t>+Dispense(): </a:t>
              </a:r>
              <a:r>
                <a:rPr lang="en-US" dirty="0" err="1"/>
                <a:t>IState</a:t>
              </a:r>
              <a:endParaRPr lang="en-US" dirty="0"/>
            </a:p>
          </p:txBody>
        </p:sp>
        <p:sp>
          <p:nvSpPr>
            <p:cNvPr id="49" name="Rectangle 48"/>
            <p:cNvSpPr/>
            <p:nvPr/>
          </p:nvSpPr>
          <p:spPr>
            <a:xfrm>
              <a:off x="3657600" y="3352800"/>
              <a:ext cx="4876800" cy="498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+Gumballs: </a:t>
              </a:r>
              <a:r>
                <a:rPr lang="en-US" dirty="0" err="1"/>
                <a:t>int</a:t>
              </a:r>
              <a:endParaRPr lang="en-US" dirty="0"/>
            </a:p>
          </p:txBody>
        </p:sp>
      </p:grpSp>
      <p:grpSp>
        <p:nvGrpSpPr>
          <p:cNvPr id="50" name="Group 49"/>
          <p:cNvGrpSpPr/>
          <p:nvPr/>
        </p:nvGrpSpPr>
        <p:grpSpPr>
          <a:xfrm>
            <a:off x="6019800" y="4876800"/>
            <a:ext cx="2743200" cy="1932894"/>
            <a:chOff x="3657600" y="2888580"/>
            <a:chExt cx="4876800" cy="1932894"/>
          </a:xfrm>
        </p:grpSpPr>
        <p:sp>
          <p:nvSpPr>
            <p:cNvPr id="51" name="Rectangle 50"/>
            <p:cNvSpPr/>
            <p:nvPr/>
          </p:nvSpPr>
          <p:spPr>
            <a:xfrm>
              <a:off x="3657600" y="2888580"/>
              <a:ext cx="4876800" cy="464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HasQuarterState</a:t>
              </a:r>
              <a:endParaRPr lang="en-US" b="1" dirty="0"/>
            </a:p>
          </p:txBody>
        </p:sp>
        <p:sp>
          <p:nvSpPr>
            <p:cNvPr id="52" name="Rectangle 51"/>
            <p:cNvSpPr/>
            <p:nvPr/>
          </p:nvSpPr>
          <p:spPr>
            <a:xfrm>
              <a:off x="3657600" y="3802979"/>
              <a:ext cx="4876800" cy="1018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InsertQuarter</a:t>
              </a:r>
              <a:r>
                <a:rPr lang="en-US" dirty="0"/>
                <a:t>(): </a:t>
              </a:r>
              <a:r>
                <a:rPr lang="en-US" dirty="0" err="1"/>
                <a:t>IState</a:t>
              </a:r>
              <a:endParaRPr lang="en-US" dirty="0"/>
            </a:p>
            <a:p>
              <a:r>
                <a:rPr lang="en-US" dirty="0"/>
                <a:t>+</a:t>
              </a:r>
              <a:r>
                <a:rPr lang="en-US" dirty="0" err="1"/>
                <a:t>EjectQuarter</a:t>
              </a:r>
              <a:r>
                <a:rPr lang="en-US" dirty="0"/>
                <a:t>(): </a:t>
              </a:r>
              <a:r>
                <a:rPr lang="en-US" dirty="0" err="1"/>
                <a:t>IState</a:t>
              </a:r>
              <a:endParaRPr lang="en-US" dirty="0"/>
            </a:p>
            <a:p>
              <a:r>
                <a:rPr lang="en-US" dirty="0"/>
                <a:t>+Dispense(): </a:t>
              </a:r>
              <a:r>
                <a:rPr lang="en-US" dirty="0" err="1"/>
                <a:t>IState</a:t>
              </a:r>
              <a:endParaRPr lang="en-US" dirty="0"/>
            </a:p>
          </p:txBody>
        </p:sp>
        <p:sp>
          <p:nvSpPr>
            <p:cNvPr id="53" name="Rectangle 52"/>
            <p:cNvSpPr/>
            <p:nvPr/>
          </p:nvSpPr>
          <p:spPr>
            <a:xfrm>
              <a:off x="3657600" y="3352800"/>
              <a:ext cx="4876800" cy="498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+Gumballs: </a:t>
              </a:r>
              <a:r>
                <a:rPr lang="en-US" dirty="0" err="1"/>
                <a:t>int</a:t>
              </a:r>
              <a:endParaRPr lang="en-US" dirty="0"/>
            </a:p>
          </p:txBody>
        </p:sp>
      </p:grpSp>
      <p:grpSp>
        <p:nvGrpSpPr>
          <p:cNvPr id="55" name="Group 54"/>
          <p:cNvGrpSpPr/>
          <p:nvPr/>
        </p:nvGrpSpPr>
        <p:grpSpPr>
          <a:xfrm>
            <a:off x="8991600" y="4876800"/>
            <a:ext cx="2743200" cy="1932894"/>
            <a:chOff x="3657600" y="2888580"/>
            <a:chExt cx="4876800" cy="1932894"/>
          </a:xfrm>
        </p:grpSpPr>
        <p:sp>
          <p:nvSpPr>
            <p:cNvPr id="56" name="Rectangle 55"/>
            <p:cNvSpPr/>
            <p:nvPr/>
          </p:nvSpPr>
          <p:spPr>
            <a:xfrm>
              <a:off x="3657600" y="2888580"/>
              <a:ext cx="4876800" cy="464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SoldOutState</a:t>
              </a:r>
              <a:endParaRPr lang="en-US" b="1" dirty="0"/>
            </a:p>
          </p:txBody>
        </p:sp>
        <p:sp>
          <p:nvSpPr>
            <p:cNvPr id="57" name="Rectangle 56"/>
            <p:cNvSpPr/>
            <p:nvPr/>
          </p:nvSpPr>
          <p:spPr>
            <a:xfrm>
              <a:off x="3657600" y="3802979"/>
              <a:ext cx="4876800" cy="10184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r>
                <a:rPr lang="en-US" dirty="0" err="1"/>
                <a:t>InsertQuarter</a:t>
              </a:r>
              <a:r>
                <a:rPr lang="en-US" dirty="0"/>
                <a:t>(): </a:t>
              </a:r>
              <a:r>
                <a:rPr lang="en-US" dirty="0" err="1"/>
                <a:t>IState</a:t>
              </a:r>
              <a:endParaRPr lang="en-US" dirty="0"/>
            </a:p>
            <a:p>
              <a:r>
                <a:rPr lang="en-US" dirty="0"/>
                <a:t>+</a:t>
              </a:r>
              <a:r>
                <a:rPr lang="en-US" dirty="0" err="1"/>
                <a:t>EjectQuarter</a:t>
              </a:r>
              <a:r>
                <a:rPr lang="en-US" dirty="0"/>
                <a:t>(): </a:t>
              </a:r>
              <a:r>
                <a:rPr lang="en-US" dirty="0" err="1"/>
                <a:t>IState</a:t>
              </a:r>
              <a:endParaRPr lang="en-US" dirty="0"/>
            </a:p>
            <a:p>
              <a:r>
                <a:rPr lang="en-US" dirty="0"/>
                <a:t>+Dispense(): </a:t>
              </a:r>
              <a:r>
                <a:rPr lang="en-US" dirty="0" err="1"/>
                <a:t>IState</a:t>
              </a:r>
              <a:endParaRPr lang="en-US" dirty="0"/>
            </a:p>
          </p:txBody>
        </p:sp>
        <p:sp>
          <p:nvSpPr>
            <p:cNvPr id="58" name="Rectangle 57"/>
            <p:cNvSpPr/>
            <p:nvPr/>
          </p:nvSpPr>
          <p:spPr>
            <a:xfrm>
              <a:off x="3657600" y="3352800"/>
              <a:ext cx="4876800" cy="498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+Gumballs: </a:t>
              </a:r>
              <a:r>
                <a:rPr lang="en-US" dirty="0" err="1"/>
                <a:t>int</a:t>
              </a:r>
              <a:endParaRPr lang="en-US" dirty="0"/>
            </a:p>
          </p:txBody>
        </p:sp>
      </p:grpSp>
    </p:spTree>
    <p:extLst>
      <p:ext uri="{BB962C8B-B14F-4D97-AF65-F5344CB8AC3E}">
        <p14:creationId xmlns:p14="http://schemas.microsoft.com/office/powerpoint/2010/main" val="4184107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up)">
                                      <p:cBhvr>
                                        <p:cTn id="23" dur="500"/>
                                        <p:tgtEl>
                                          <p:spTgt spid="2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public</a:t>
            </a:r>
            <a:r>
              <a:rPr lang="en-US" altLang="en-US" dirty="0">
                <a:solidFill>
                  <a:srgbClr val="000000"/>
                </a:solidFill>
              </a:rPr>
              <a:t> </a:t>
            </a:r>
            <a:r>
              <a:rPr lang="en-US" altLang="en-US" dirty="0">
                <a:solidFill>
                  <a:srgbClr val="0000FF"/>
                </a:solidFill>
              </a:rPr>
              <a:t>interface</a:t>
            </a:r>
            <a:r>
              <a:rPr lang="en-US" altLang="en-US" dirty="0">
                <a:solidFill>
                  <a:srgbClr val="000000"/>
                </a:solidFill>
              </a:rPr>
              <a:t> </a:t>
            </a:r>
            <a:r>
              <a:rPr lang="en-US" altLang="en-US" dirty="0" err="1">
                <a:solidFill>
                  <a:srgbClr val="2B91AF"/>
                </a:solidFill>
              </a:rPr>
              <a:t>IState</a:t>
            </a:r>
            <a:endParaRPr lang="en-US" altLang="en-US" dirty="0">
              <a:solidFill>
                <a:srgbClr val="2B91AF"/>
              </a:solidFill>
            </a:endParaRPr>
          </a:p>
          <a:p>
            <a:pPr>
              <a:lnSpc>
                <a:spcPct val="120000"/>
              </a:lnSpc>
            </a:pPr>
            <a:r>
              <a:rPr lang="en-US" altLang="en-US" dirty="0">
                <a:solidFill>
                  <a:srgbClr val="000000"/>
                </a:solidFill>
              </a:rPr>
              <a:t>{</a:t>
            </a:r>
          </a:p>
          <a:p>
            <a:pPr>
              <a:lnSpc>
                <a:spcPct val="120000"/>
              </a:lnSpc>
            </a:pPr>
            <a:r>
              <a:rPr lang="en-US" altLang="en-US" dirty="0">
                <a:solidFill>
                  <a:srgbClr val="000000"/>
                </a:solidFill>
              </a:rPr>
              <a:t>    </a:t>
            </a:r>
            <a:r>
              <a:rPr lang="en-US" altLang="en-US" dirty="0" err="1">
                <a:solidFill>
                  <a:srgbClr val="0000FF"/>
                </a:solidFill>
              </a:rPr>
              <a:t>int</a:t>
            </a:r>
            <a:r>
              <a:rPr lang="en-US" altLang="en-US" dirty="0">
                <a:solidFill>
                  <a:srgbClr val="000000"/>
                </a:solidFill>
              </a:rPr>
              <a:t> Gumballs { </a:t>
            </a:r>
            <a:r>
              <a:rPr lang="en-US" altLang="en-US" dirty="0">
                <a:solidFill>
                  <a:srgbClr val="0000FF"/>
                </a:solidFill>
              </a:rPr>
              <a:t>get</a:t>
            </a:r>
            <a:r>
              <a:rPr lang="en-US" altLang="en-US" dirty="0">
                <a:solidFill>
                  <a:srgbClr val="000000"/>
                </a:solidFill>
              </a:rPr>
              <a:t>; }</a:t>
            </a:r>
          </a:p>
          <a:p>
            <a:pPr>
              <a:lnSpc>
                <a:spcPct val="120000"/>
              </a:lnSpc>
            </a:pP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InsertQuarter</a:t>
            </a:r>
            <a:r>
              <a:rPr lang="en-US" altLang="en-US" dirty="0">
                <a:solidFill>
                  <a:srgbClr val="000000"/>
                </a:solidFill>
              </a:rPr>
              <a:t>();</a:t>
            </a:r>
          </a:p>
          <a:p>
            <a:pPr>
              <a:lnSpc>
                <a:spcPct val="120000"/>
              </a:lnSpc>
            </a:pP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EjectQuarter</a:t>
            </a:r>
            <a:r>
              <a:rPr lang="en-US" altLang="en-US" dirty="0">
                <a:solidFill>
                  <a:srgbClr val="000000"/>
                </a:solidFill>
              </a:rPr>
              <a:t>();</a:t>
            </a:r>
          </a:p>
          <a:p>
            <a:pPr>
              <a:lnSpc>
                <a:spcPct val="120000"/>
              </a:lnSpc>
            </a:pPr>
            <a:r>
              <a:rPr lang="en-US" altLang="en-US" dirty="0">
                <a:solidFill>
                  <a:srgbClr val="000000"/>
                </a:solidFill>
              </a:rPr>
              <a:t>    </a:t>
            </a:r>
            <a:r>
              <a:rPr lang="en-US" altLang="en-US" dirty="0" err="1">
                <a:solidFill>
                  <a:srgbClr val="2B91AF"/>
                </a:solidFill>
              </a:rPr>
              <a:t>IState</a:t>
            </a:r>
            <a:r>
              <a:rPr lang="en-US" altLang="en-US" dirty="0">
                <a:solidFill>
                  <a:srgbClr val="000000"/>
                </a:solidFill>
              </a:rPr>
              <a:t> Dispense();</a:t>
            </a:r>
          </a:p>
          <a:p>
            <a:pPr>
              <a:lnSpc>
                <a:spcPct val="120000"/>
              </a:lnSpc>
            </a:pPr>
            <a:r>
              <a:rPr lang="en-US" altLang="en-US" dirty="0">
                <a:solidFill>
                  <a:srgbClr val="000000"/>
                </a:solidFill>
              </a:rPr>
              <a:t>}</a:t>
            </a:r>
          </a:p>
          <a:p>
            <a:pPr>
              <a:lnSpc>
                <a:spcPct val="120000"/>
              </a:lnSpc>
            </a:pPr>
            <a:endParaRPr lang="en-US" altLang="en-US" dirty="0">
              <a:solidFill>
                <a:srgbClr val="000000"/>
              </a:solidFill>
            </a:endParaRPr>
          </a:p>
          <a:p>
            <a:pPr>
              <a:lnSpc>
                <a:spcPct val="120000"/>
              </a:lnSpc>
            </a:pPr>
            <a:endParaRPr lang="en-US" altLang="en-US" dirty="0">
              <a:solidFill>
                <a:srgbClr val="000000"/>
              </a:solidFill>
            </a:endParaRPr>
          </a:p>
          <a:p>
            <a:pPr>
              <a:lnSpc>
                <a:spcPct val="120000"/>
              </a:lnSpc>
            </a:pPr>
            <a:r>
              <a:rPr lang="en-US" altLang="en-US" dirty="0">
                <a:solidFill>
                  <a:srgbClr val="000000"/>
                </a:solidFill>
              </a:rPr>
              <a:t> </a:t>
            </a:r>
            <a:endParaRPr lang="en-US" altLang="en-US" sz="6600" dirty="0">
              <a:latin typeface="Arial" panose="020B0604020202020204" pitchFamily="34" charset="0"/>
            </a:endParaRPr>
          </a:p>
          <a:p>
            <a:pPr>
              <a:lnSpc>
                <a:spcPct val="120000"/>
              </a:lnSpc>
            </a:pPr>
            <a:endParaRPr lang="en-US" dirty="0"/>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2267503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GumballMachine</a:t>
            </a:r>
            <a:endParaRPr lang="en-US" altLang="en-US" dirty="0">
              <a:solidFill>
                <a:srgbClr val="2B91AF"/>
              </a:solidFill>
            </a:endParaRPr>
          </a:p>
          <a:p>
            <a:pPr>
              <a:lnSpc>
                <a:spcPct val="120000"/>
              </a:lnSpc>
              <a:spcBef>
                <a:spcPts val="0"/>
              </a:spcBef>
            </a:pP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private</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state;</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00"/>
                </a:solidFill>
              </a:rPr>
              <a:t>GumballMachine</a:t>
            </a:r>
            <a:r>
              <a:rPr lang="en-US" altLang="en-US" dirty="0">
                <a:solidFill>
                  <a:srgbClr val="000000"/>
                </a:solidFill>
              </a:rPr>
              <a:t>(</a:t>
            </a:r>
            <a:r>
              <a:rPr lang="en-US" altLang="en-US" dirty="0" err="1">
                <a:solidFill>
                  <a:srgbClr val="0000FF"/>
                </a:solidFill>
              </a:rPr>
              <a:t>int</a:t>
            </a:r>
            <a:r>
              <a:rPr lang="en-US" altLang="en-US" dirty="0">
                <a:solidFill>
                  <a:srgbClr val="000000"/>
                </a:solidFill>
              </a:rPr>
              <a:t> gumballs) </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err="1">
                <a:solidFill>
                  <a:srgbClr val="0000FF"/>
                </a:solidFill>
              </a:rPr>
              <a:t>this</a:t>
            </a:r>
            <a:r>
              <a:rPr lang="en-US" altLang="en-US" dirty="0" err="1">
                <a:solidFill>
                  <a:srgbClr val="000000"/>
                </a:solidFill>
              </a:rPr>
              <a:t>.state</a:t>
            </a:r>
            <a:r>
              <a:rPr lang="en-US" altLang="en-US" dirty="0">
                <a:solidFill>
                  <a:srgbClr val="000000"/>
                </a:solidFill>
              </a:rPr>
              <a:t>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NoQuarterState</a:t>
            </a:r>
            <a:r>
              <a:rPr lang="en-US" altLang="en-US" dirty="0">
                <a:solidFill>
                  <a:srgbClr val="000000"/>
                </a:solidFill>
              </a:rPr>
              <a:t>(gumballs);</a:t>
            </a:r>
          </a:p>
          <a:p>
            <a:pPr>
              <a:lnSpc>
                <a:spcPct val="120000"/>
              </a:lnSpc>
              <a:spcBef>
                <a:spcPts val="0"/>
              </a:spcBef>
            </a:pPr>
            <a:r>
              <a:rPr lang="en-US" altLang="en-US" dirty="0">
                <a:solidFill>
                  <a:srgbClr val="000000"/>
                </a:solidFill>
              </a:rPr>
              <a:t>    }</a:t>
            </a:r>
          </a:p>
          <a:p>
            <a:pPr>
              <a:lnSpc>
                <a:spcPct val="120000"/>
              </a:lnSpc>
              <a:spcBef>
                <a:spcPts val="0"/>
              </a:spcBef>
            </a:pPr>
            <a:endParaRPr lang="en-US" altLang="en-US" dirty="0">
              <a:solidFill>
                <a:srgbClr val="000000"/>
              </a:solidFill>
            </a:endParaRP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FF"/>
                </a:solidFill>
              </a:rPr>
              <a:t>int</a:t>
            </a:r>
            <a:r>
              <a:rPr lang="en-US" altLang="en-US" dirty="0">
                <a:solidFill>
                  <a:srgbClr val="000000"/>
                </a:solidFill>
              </a:rPr>
              <a:t> Gumballs { </a:t>
            </a:r>
            <a:r>
              <a:rPr lang="en-US" altLang="en-US" dirty="0">
                <a:solidFill>
                  <a:srgbClr val="0000FF"/>
                </a:solidFill>
              </a:rPr>
              <a:t>get</a:t>
            </a:r>
            <a:r>
              <a:rPr lang="en-US" altLang="en-US" dirty="0">
                <a:solidFill>
                  <a:srgbClr val="000000"/>
                </a:solidFill>
              </a:rPr>
              <a:t> { </a:t>
            </a:r>
            <a:r>
              <a:rPr lang="en-US" altLang="en-US" dirty="0">
                <a:solidFill>
                  <a:srgbClr val="0000FF"/>
                </a:solidFill>
              </a:rPr>
              <a:t>return</a:t>
            </a:r>
            <a:r>
              <a:rPr lang="en-US" altLang="en-US" dirty="0">
                <a:solidFill>
                  <a:srgbClr val="000000"/>
                </a:solidFill>
              </a:rPr>
              <a:t> </a:t>
            </a:r>
            <a:r>
              <a:rPr lang="en-US" altLang="en-US" dirty="0" err="1">
                <a:solidFill>
                  <a:srgbClr val="000000"/>
                </a:solidFill>
              </a:rPr>
              <a:t>state.Gumballs</a:t>
            </a:r>
            <a:r>
              <a:rPr lang="en-US" altLang="en-US" dirty="0">
                <a:solidFill>
                  <a:srgbClr val="000000"/>
                </a:solidFill>
              </a:rPr>
              <a:t>; } }</a:t>
            </a: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869970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GumballMachine</a:t>
            </a:r>
            <a:endParaRPr lang="en-US" altLang="en-US" dirty="0">
              <a:solidFill>
                <a:srgbClr val="2B91AF"/>
              </a:solidFill>
            </a:endParaRPr>
          </a:p>
          <a:p>
            <a:pPr>
              <a:lnSpc>
                <a:spcPct val="120000"/>
              </a:lnSpc>
              <a:spcBef>
                <a:spcPts val="0"/>
              </a:spcBef>
            </a:pPr>
            <a:r>
              <a:rPr lang="en-US" altLang="en-US" dirty="0">
                <a:solidFill>
                  <a:srgbClr val="000000"/>
                </a:solidFill>
              </a:rPr>
              <a:t>{</a:t>
            </a:r>
          </a:p>
          <a:p>
            <a:pPr>
              <a:lnSpc>
                <a:spcPct val="120000"/>
              </a:lnSpc>
            </a:pPr>
            <a:r>
              <a:rPr lang="en-US" altLang="en-US" dirty="0">
                <a:solidFill>
                  <a:srgbClr val="000000"/>
                </a:solidFill>
              </a:rPr>
              <a:t>    </a:t>
            </a:r>
            <a:r>
              <a:rPr lang="en-US" altLang="en-US" dirty="0">
                <a:solidFill>
                  <a:srgbClr val="008000"/>
                </a:solidFill>
              </a:rPr>
              <a:t>// ... </a:t>
            </a:r>
            <a:endParaRPr lang="en-US" altLang="en-US" dirty="0">
              <a:solidFill>
                <a:srgbClr val="000000"/>
              </a:solidFill>
            </a:endParaRP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a:solidFill>
                  <a:srgbClr val="0000FF"/>
                </a:solidFill>
              </a:rPr>
              <a:t>void</a:t>
            </a:r>
            <a:r>
              <a:rPr lang="en-US" altLang="en-US" dirty="0">
                <a:solidFill>
                  <a:srgbClr val="000000"/>
                </a:solidFill>
              </a:rPr>
              <a:t> </a:t>
            </a:r>
            <a:r>
              <a:rPr lang="en-US" altLang="en-US" dirty="0" err="1">
                <a:solidFill>
                  <a:srgbClr val="000000"/>
                </a:solidFill>
              </a:rPr>
              <a:t>InsertQuarter</a:t>
            </a:r>
            <a:r>
              <a:rPr lang="en-US" altLang="en-US" dirty="0">
                <a:solidFill>
                  <a:srgbClr val="000000"/>
                </a:solidFill>
              </a:rPr>
              <a:t>() { state = </a:t>
            </a:r>
            <a:r>
              <a:rPr lang="en-US" altLang="en-US" dirty="0" err="1">
                <a:solidFill>
                  <a:srgbClr val="000000"/>
                </a:solidFill>
              </a:rPr>
              <a:t>state.InsertQuarter</a:t>
            </a: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a:solidFill>
                  <a:srgbClr val="0000FF"/>
                </a:solidFill>
              </a:rPr>
              <a:t>void</a:t>
            </a:r>
            <a:r>
              <a:rPr lang="en-US" altLang="en-US" dirty="0">
                <a:solidFill>
                  <a:srgbClr val="000000"/>
                </a:solidFill>
              </a:rPr>
              <a:t> </a:t>
            </a:r>
            <a:r>
              <a:rPr lang="en-US" altLang="en-US" dirty="0" err="1">
                <a:solidFill>
                  <a:srgbClr val="000000"/>
                </a:solidFill>
              </a:rPr>
              <a:t>EjectQuarter</a:t>
            </a:r>
            <a:r>
              <a:rPr lang="en-US" altLang="en-US" dirty="0">
                <a:solidFill>
                  <a:srgbClr val="000000"/>
                </a:solidFill>
              </a:rPr>
              <a:t>()  { state = </a:t>
            </a:r>
            <a:r>
              <a:rPr lang="en-US" altLang="en-US" dirty="0" err="1">
                <a:solidFill>
                  <a:srgbClr val="000000"/>
                </a:solidFill>
              </a:rPr>
              <a:t>state.EjectQuarter</a:t>
            </a: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a:solidFill>
                  <a:srgbClr val="0000FF"/>
                </a:solidFill>
              </a:rPr>
              <a:t>void</a:t>
            </a:r>
            <a:r>
              <a:rPr lang="en-US" altLang="en-US" dirty="0">
                <a:solidFill>
                  <a:srgbClr val="000000"/>
                </a:solidFill>
              </a:rPr>
              <a:t> Dispense()      { state = </a:t>
            </a:r>
            <a:r>
              <a:rPr lang="en-US" altLang="en-US" dirty="0" err="1">
                <a:solidFill>
                  <a:srgbClr val="000000"/>
                </a:solidFill>
              </a:rPr>
              <a:t>state.Dispense</a:t>
            </a: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a:solidFill>
                  <a:srgbClr val="0000FF"/>
                </a:solidFill>
              </a:rPr>
              <a:t>override</a:t>
            </a:r>
            <a:r>
              <a:rPr lang="en-US" altLang="en-US" dirty="0">
                <a:solidFill>
                  <a:srgbClr val="000000"/>
                </a:solidFill>
              </a:rPr>
              <a:t> </a:t>
            </a:r>
            <a:r>
              <a:rPr lang="en-US" altLang="en-US" dirty="0">
                <a:solidFill>
                  <a:srgbClr val="0000FF"/>
                </a:solidFill>
              </a:rPr>
              <a:t>string</a:t>
            </a:r>
            <a:r>
              <a:rPr lang="en-US" altLang="en-US" dirty="0">
                <a:solidFill>
                  <a:srgbClr val="000000"/>
                </a:solidFill>
              </a:rPr>
              <a:t> </a:t>
            </a:r>
            <a:r>
              <a:rPr lang="en-US" altLang="en-US" dirty="0" err="1">
                <a:solidFill>
                  <a:srgbClr val="000000"/>
                </a:solidFill>
              </a:rPr>
              <a:t>ToString</a:t>
            </a:r>
            <a:r>
              <a:rPr lang="en-US" altLang="en-US" dirty="0">
                <a:solidFill>
                  <a:srgbClr val="000000"/>
                </a:solidFill>
              </a:rPr>
              <a:t>()</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r>
              <a:rPr lang="en-US" altLang="en-US" dirty="0">
                <a:solidFill>
                  <a:srgbClr val="0000FF"/>
                </a:solidFill>
              </a:rPr>
              <a:t>return</a:t>
            </a:r>
            <a:r>
              <a:rPr lang="en-US" altLang="en-US" dirty="0">
                <a:solidFill>
                  <a:srgbClr val="000000"/>
                </a:solidFill>
              </a:rPr>
              <a:t> </a:t>
            </a:r>
            <a:r>
              <a:rPr lang="en-US" altLang="en-US" dirty="0">
                <a:solidFill>
                  <a:srgbClr val="A31515"/>
                </a:solidFill>
              </a:rPr>
              <a:t>$"Gumball Machine with </a:t>
            </a:r>
            <a:r>
              <a:rPr lang="en-US" altLang="en-US" dirty="0">
                <a:solidFill>
                  <a:srgbClr val="000000"/>
                </a:solidFill>
              </a:rPr>
              <a:t>{Gumballs}</a:t>
            </a:r>
            <a:r>
              <a:rPr lang="en-US" altLang="en-US" dirty="0">
                <a:solidFill>
                  <a:srgbClr val="A31515"/>
                </a:solidFill>
              </a:rPr>
              <a:t> gumballs"</a:t>
            </a:r>
            <a:r>
              <a:rPr lang="en-US" altLang="en-US" dirty="0">
                <a:solidFill>
                  <a:srgbClr val="000000"/>
                </a:solidFill>
              </a:rPr>
              <a:t>;</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22216384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NoQuarterState</a:t>
            </a:r>
            <a:r>
              <a:rPr lang="en-US" altLang="en-US" dirty="0">
                <a:solidFill>
                  <a:srgbClr val="000000"/>
                </a:solidFill>
              </a:rPr>
              <a:t> : </a:t>
            </a:r>
            <a:r>
              <a:rPr lang="en-US" altLang="en-US" dirty="0" err="1">
                <a:solidFill>
                  <a:srgbClr val="2B91AF"/>
                </a:solidFill>
              </a:rPr>
              <a:t>IState</a:t>
            </a:r>
            <a:endParaRPr lang="en-US" altLang="en-US" dirty="0">
              <a:solidFill>
                <a:srgbClr val="2B91AF"/>
              </a:solidFill>
            </a:endParaRPr>
          </a:p>
          <a:p>
            <a:pPr>
              <a:lnSpc>
                <a:spcPct val="120000"/>
              </a:lnSpc>
            </a:pPr>
            <a:r>
              <a:rPr lang="en-US" altLang="en-US" dirty="0">
                <a:solidFill>
                  <a:srgbClr val="000000"/>
                </a:solidFill>
              </a:rPr>
              <a:t>{</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00"/>
                </a:solidFill>
              </a:rPr>
              <a:t>NoQuarterState</a:t>
            </a:r>
            <a:r>
              <a:rPr lang="en-US" altLang="en-US" dirty="0">
                <a:solidFill>
                  <a:srgbClr val="000000"/>
                </a:solidFill>
              </a:rPr>
              <a:t>(</a:t>
            </a:r>
            <a:r>
              <a:rPr lang="en-US" altLang="en-US" dirty="0" err="1">
                <a:solidFill>
                  <a:srgbClr val="0000FF"/>
                </a:solidFill>
              </a:rPr>
              <a:t>int</a:t>
            </a:r>
            <a:r>
              <a:rPr lang="en-US" altLang="en-US" dirty="0">
                <a:solidFill>
                  <a:srgbClr val="000000"/>
                </a:solidFill>
              </a:rPr>
              <a:t> gumballs) { Gumballs = gumballs;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FF"/>
                </a:solidFill>
              </a:rPr>
              <a:t>int</a:t>
            </a:r>
            <a:r>
              <a:rPr lang="en-US" altLang="en-US" dirty="0">
                <a:solidFill>
                  <a:srgbClr val="000000"/>
                </a:solidFill>
              </a:rPr>
              <a:t> Gumballs { </a:t>
            </a:r>
            <a:r>
              <a:rPr lang="en-US" altLang="en-US" dirty="0">
                <a:solidFill>
                  <a:srgbClr val="0000FF"/>
                </a:solidFill>
              </a:rPr>
              <a:t>get</a:t>
            </a:r>
            <a:r>
              <a:rPr lang="en-US" altLang="en-US" dirty="0">
                <a:solidFill>
                  <a:srgbClr val="000000"/>
                </a:solidFill>
              </a:rPr>
              <a:t>; </a:t>
            </a:r>
            <a:r>
              <a:rPr lang="en-US" altLang="en-US" dirty="0">
                <a:solidFill>
                  <a:srgbClr val="0000FF"/>
                </a:solidFill>
              </a:rPr>
              <a:t>private</a:t>
            </a:r>
            <a:r>
              <a:rPr lang="en-US" altLang="en-US" dirty="0">
                <a:solidFill>
                  <a:srgbClr val="000000"/>
                </a:solidFill>
              </a:rPr>
              <a:t> </a:t>
            </a:r>
            <a:r>
              <a:rPr lang="en-US" altLang="en-US" dirty="0">
                <a:solidFill>
                  <a:srgbClr val="0000FF"/>
                </a:solidFill>
              </a:rPr>
              <a:t>set</a:t>
            </a: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InsertQuarter</a:t>
            </a:r>
            <a:r>
              <a:rPr lang="en-US" altLang="en-US" dirty="0">
                <a:solidFill>
                  <a:srgbClr val="000000"/>
                </a:solidFill>
              </a:rPr>
              <a:t>()</a:t>
            </a:r>
          </a:p>
          <a:p>
            <a:pPr>
              <a:lnSpc>
                <a:spcPct val="120000"/>
              </a:lnSpc>
            </a:pPr>
            <a:r>
              <a:rPr lang="en-US" altLang="en-US" dirty="0">
                <a:solidFill>
                  <a:srgbClr val="000000"/>
                </a:solidFill>
              </a:rPr>
              <a:t>    { </a:t>
            </a:r>
          </a:p>
          <a:p>
            <a:pPr>
              <a:lnSpc>
                <a:spcPct val="120000"/>
              </a:lnSpc>
            </a:pPr>
            <a:r>
              <a:rPr lang="en-US" altLang="en-US" dirty="0">
                <a:solidFill>
                  <a:srgbClr val="000000"/>
                </a:solidFill>
              </a:rPr>
              <a:t>        </a:t>
            </a:r>
            <a:r>
              <a:rPr lang="en-US" altLang="en-US" dirty="0">
                <a:solidFill>
                  <a:srgbClr val="0000FF"/>
                </a:solidFill>
              </a:rPr>
              <a:t>return</a:t>
            </a:r>
            <a:r>
              <a:rPr lang="en-US" altLang="en-US" dirty="0">
                <a:solidFill>
                  <a:srgbClr val="000000"/>
                </a:solidFill>
              </a:rPr>
              <a:t>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HasQuarterState</a:t>
            </a:r>
            <a:r>
              <a:rPr lang="en-US" altLang="en-US" dirty="0">
                <a:solidFill>
                  <a:srgbClr val="000000"/>
                </a:solidFill>
              </a:rPr>
              <a:t>(Gumballs); </a:t>
            </a:r>
          </a:p>
          <a:p>
            <a:pPr>
              <a:lnSpc>
                <a:spcPct val="120000"/>
              </a:lnSpc>
            </a:pP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EjectQuarter</a:t>
            </a:r>
            <a:r>
              <a:rPr lang="en-US" altLang="en-US" dirty="0">
                <a:solidFill>
                  <a:srgbClr val="000000"/>
                </a:solidFill>
              </a:rPr>
              <a:t>() { </a:t>
            </a:r>
            <a:r>
              <a:rPr lang="en-US" altLang="en-US" dirty="0">
                <a:solidFill>
                  <a:srgbClr val="0000FF"/>
                </a:solidFill>
              </a:rPr>
              <a:t>return</a:t>
            </a:r>
            <a:r>
              <a:rPr lang="en-US" altLang="en-US" dirty="0">
                <a:solidFill>
                  <a:srgbClr val="000000"/>
                </a:solidFill>
              </a:rPr>
              <a:t> </a:t>
            </a:r>
            <a:r>
              <a:rPr lang="en-US" altLang="en-US" dirty="0">
                <a:solidFill>
                  <a:srgbClr val="0000FF"/>
                </a:solidFill>
              </a:rPr>
              <a:t>this</a:t>
            </a: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Dispense() { </a:t>
            </a:r>
            <a:r>
              <a:rPr lang="en-US" altLang="en-US" dirty="0">
                <a:solidFill>
                  <a:srgbClr val="0000FF"/>
                </a:solidFill>
              </a:rPr>
              <a:t>return</a:t>
            </a:r>
            <a:r>
              <a:rPr lang="en-US" altLang="en-US" dirty="0">
                <a:solidFill>
                  <a:srgbClr val="000000"/>
                </a:solidFill>
              </a:rPr>
              <a:t> </a:t>
            </a:r>
            <a:r>
              <a:rPr lang="en-US" altLang="en-US" dirty="0">
                <a:solidFill>
                  <a:srgbClr val="0000FF"/>
                </a:solidFill>
              </a:rPr>
              <a:t>this</a:t>
            </a:r>
            <a:r>
              <a:rPr lang="en-US" altLang="en-US" dirty="0">
                <a:solidFill>
                  <a:srgbClr val="000000"/>
                </a:solidFill>
              </a:rPr>
              <a:t>; }</a:t>
            </a:r>
          </a:p>
          <a:p>
            <a:pPr>
              <a:lnSpc>
                <a:spcPct val="120000"/>
              </a:lnSpc>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3247147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HasQuarterState</a:t>
            </a:r>
            <a:r>
              <a:rPr lang="en-US" altLang="en-US" dirty="0">
                <a:solidFill>
                  <a:srgbClr val="000000"/>
                </a:solidFill>
              </a:rPr>
              <a:t> : </a:t>
            </a:r>
            <a:r>
              <a:rPr lang="en-US" altLang="en-US" dirty="0" err="1">
                <a:solidFill>
                  <a:srgbClr val="2B91AF"/>
                </a:solidFill>
              </a:rPr>
              <a:t>IState</a:t>
            </a:r>
            <a:endParaRPr lang="en-US" altLang="en-US" dirty="0">
              <a:solidFill>
                <a:srgbClr val="2B91AF"/>
              </a:solidFill>
            </a:endParaRPr>
          </a:p>
          <a:p>
            <a:pPr>
              <a:lnSpc>
                <a:spcPct val="120000"/>
              </a:lnSpc>
            </a:pPr>
            <a:r>
              <a:rPr lang="en-US" altLang="en-US" dirty="0">
                <a:solidFill>
                  <a:srgbClr val="000000"/>
                </a:solidFill>
              </a:rPr>
              <a:t>{</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00"/>
                </a:solidFill>
              </a:rPr>
              <a:t>HasQuarterState</a:t>
            </a:r>
            <a:r>
              <a:rPr lang="en-US" altLang="en-US" dirty="0">
                <a:solidFill>
                  <a:srgbClr val="000000"/>
                </a:solidFill>
              </a:rPr>
              <a:t>(</a:t>
            </a:r>
            <a:r>
              <a:rPr lang="en-US" altLang="en-US" dirty="0" err="1">
                <a:solidFill>
                  <a:srgbClr val="0000FF"/>
                </a:solidFill>
              </a:rPr>
              <a:t>int</a:t>
            </a:r>
            <a:r>
              <a:rPr lang="en-US" altLang="en-US" dirty="0">
                <a:solidFill>
                  <a:srgbClr val="000000"/>
                </a:solidFill>
              </a:rPr>
              <a:t> gumballs) { Gumballs = gumballs;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FF"/>
                </a:solidFill>
              </a:rPr>
              <a:t>int</a:t>
            </a:r>
            <a:r>
              <a:rPr lang="en-US" altLang="en-US" dirty="0">
                <a:solidFill>
                  <a:srgbClr val="000000"/>
                </a:solidFill>
              </a:rPr>
              <a:t> Gumballs { </a:t>
            </a:r>
            <a:r>
              <a:rPr lang="en-US" altLang="en-US" dirty="0">
                <a:solidFill>
                  <a:srgbClr val="0000FF"/>
                </a:solidFill>
              </a:rPr>
              <a:t>get</a:t>
            </a:r>
            <a:r>
              <a:rPr lang="en-US" altLang="en-US" dirty="0">
                <a:solidFill>
                  <a:srgbClr val="000000"/>
                </a:solidFill>
              </a:rPr>
              <a:t>; </a:t>
            </a:r>
            <a:r>
              <a:rPr lang="en-US" altLang="en-US" dirty="0">
                <a:solidFill>
                  <a:srgbClr val="0000FF"/>
                </a:solidFill>
              </a:rPr>
              <a:t>private</a:t>
            </a:r>
            <a:r>
              <a:rPr lang="en-US" altLang="en-US" dirty="0">
                <a:solidFill>
                  <a:srgbClr val="000000"/>
                </a:solidFill>
              </a:rPr>
              <a:t> </a:t>
            </a:r>
            <a:r>
              <a:rPr lang="en-US" altLang="en-US" dirty="0">
                <a:solidFill>
                  <a:srgbClr val="0000FF"/>
                </a:solidFill>
              </a:rPr>
              <a:t>set</a:t>
            </a: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InsertQuarter</a:t>
            </a:r>
            <a:r>
              <a:rPr lang="en-US" altLang="en-US" dirty="0">
                <a:solidFill>
                  <a:srgbClr val="000000"/>
                </a:solidFill>
              </a:rPr>
              <a:t>() { </a:t>
            </a:r>
            <a:r>
              <a:rPr lang="en-US" altLang="en-US" dirty="0">
                <a:solidFill>
                  <a:srgbClr val="0000FF"/>
                </a:solidFill>
              </a:rPr>
              <a:t>return</a:t>
            </a:r>
            <a:r>
              <a:rPr lang="en-US" altLang="en-US" dirty="0">
                <a:solidFill>
                  <a:srgbClr val="000000"/>
                </a:solidFill>
              </a:rPr>
              <a:t> </a:t>
            </a:r>
            <a:r>
              <a:rPr lang="en-US" altLang="en-US" dirty="0">
                <a:solidFill>
                  <a:srgbClr val="0000FF"/>
                </a:solidFill>
              </a:rPr>
              <a:t>this</a:t>
            </a: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EjectQuarter</a:t>
            </a:r>
            <a:r>
              <a:rPr lang="en-US" altLang="en-US" dirty="0">
                <a:solidFill>
                  <a:srgbClr val="000000"/>
                </a:solidFill>
              </a:rPr>
              <a:t>()</a:t>
            </a:r>
          </a:p>
          <a:p>
            <a:pPr>
              <a:lnSpc>
                <a:spcPct val="120000"/>
              </a:lnSpc>
            </a:pPr>
            <a:r>
              <a:rPr lang="en-US" altLang="en-US" dirty="0">
                <a:solidFill>
                  <a:srgbClr val="000000"/>
                </a:solidFill>
              </a:rPr>
              <a:t>    {</a:t>
            </a:r>
          </a:p>
          <a:p>
            <a:pPr>
              <a:lnSpc>
                <a:spcPct val="120000"/>
              </a:lnSpc>
            </a:pPr>
            <a:r>
              <a:rPr lang="en-US" altLang="en-US" dirty="0">
                <a:solidFill>
                  <a:srgbClr val="0000FF"/>
                </a:solidFill>
              </a:rPr>
              <a:t>        return</a:t>
            </a:r>
            <a:r>
              <a:rPr lang="en-US" altLang="en-US" dirty="0">
                <a:solidFill>
                  <a:srgbClr val="000000"/>
                </a:solidFill>
              </a:rPr>
              <a:t>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NoQuarterState</a:t>
            </a:r>
            <a:r>
              <a:rPr lang="en-US" altLang="en-US" dirty="0">
                <a:solidFill>
                  <a:srgbClr val="000000"/>
                </a:solidFill>
              </a:rPr>
              <a:t>(Gumballs);</a:t>
            </a:r>
          </a:p>
          <a:p>
            <a:pPr>
              <a:lnSpc>
                <a:spcPct val="120000"/>
              </a:lnSpc>
            </a:pPr>
            <a:r>
              <a:rPr lang="en-US" altLang="en-US" dirty="0">
                <a:solidFill>
                  <a:srgbClr val="000000"/>
                </a:solidFill>
              </a:rPr>
              <a:t>    }</a:t>
            </a:r>
          </a:p>
          <a:p>
            <a:pPr>
              <a:lnSpc>
                <a:spcPct val="120000"/>
              </a:lnSpc>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4217108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HasQuarterState</a:t>
            </a:r>
            <a:r>
              <a:rPr lang="en-US" altLang="en-US" dirty="0">
                <a:solidFill>
                  <a:srgbClr val="000000"/>
                </a:solidFill>
              </a:rPr>
              <a:t> : </a:t>
            </a:r>
            <a:r>
              <a:rPr lang="en-US" altLang="en-US" dirty="0" err="1">
                <a:solidFill>
                  <a:srgbClr val="2B91AF"/>
                </a:solidFill>
              </a:rPr>
              <a:t>IState</a:t>
            </a:r>
            <a:endParaRPr lang="en-US" altLang="en-US" dirty="0">
              <a:solidFill>
                <a:srgbClr val="2B91AF"/>
              </a:solidFill>
            </a:endParaRPr>
          </a:p>
          <a:p>
            <a:pPr>
              <a:lnSpc>
                <a:spcPct val="120000"/>
              </a:lnSpc>
            </a:pPr>
            <a:r>
              <a:rPr lang="en-US" altLang="en-US" dirty="0">
                <a:solidFill>
                  <a:srgbClr val="000000"/>
                </a:solidFill>
              </a:rPr>
              <a:t>{</a:t>
            </a:r>
          </a:p>
          <a:p>
            <a:pPr>
              <a:lnSpc>
                <a:spcPct val="120000"/>
              </a:lnSpc>
            </a:pPr>
            <a:r>
              <a:rPr lang="en-US" altLang="en-US" dirty="0">
                <a:solidFill>
                  <a:srgbClr val="000000"/>
                </a:solidFill>
              </a:rPr>
              <a:t>    </a:t>
            </a:r>
            <a:r>
              <a:rPr lang="en-US" altLang="en-US" dirty="0">
                <a:solidFill>
                  <a:srgbClr val="008000"/>
                </a:solidFill>
              </a:rPr>
              <a:t>// ...</a:t>
            </a:r>
          </a:p>
          <a:p>
            <a:pPr>
              <a:lnSpc>
                <a:spcPct val="120000"/>
              </a:lnSpc>
            </a:pPr>
            <a:endParaRPr lang="en-US" altLang="en-US" dirty="0">
              <a:solidFill>
                <a:srgbClr val="008000"/>
              </a:solidFill>
            </a:endParaRP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Dispense()</a:t>
            </a:r>
          </a:p>
          <a:p>
            <a:pPr>
              <a:lnSpc>
                <a:spcPct val="120000"/>
              </a:lnSpc>
            </a:pP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return</a:t>
            </a:r>
            <a:r>
              <a:rPr lang="en-US" altLang="en-US" dirty="0">
                <a:solidFill>
                  <a:srgbClr val="000000"/>
                </a:solidFill>
              </a:rPr>
              <a:t> Gumballs == 1 </a:t>
            </a:r>
          </a:p>
          <a:p>
            <a:pPr>
              <a:lnSpc>
                <a:spcPct val="120000"/>
              </a:lnSpc>
            </a:pPr>
            <a:r>
              <a:rPr lang="en-US" altLang="en-US" dirty="0">
                <a:solidFill>
                  <a:srgbClr val="000000"/>
                </a:solidFill>
              </a:rPr>
              <a:t>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SoldOutState</a:t>
            </a:r>
            <a:r>
              <a:rPr lang="en-US" altLang="en-US" dirty="0">
                <a:solidFill>
                  <a:srgbClr val="000000"/>
                </a:solidFill>
              </a:rPr>
              <a:t>() </a:t>
            </a:r>
            <a:r>
              <a:rPr lang="en-US" altLang="en-US" dirty="0">
                <a:solidFill>
                  <a:srgbClr val="0000FF"/>
                </a:solidFill>
              </a:rPr>
              <a:t>as</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p>
          <a:p>
            <a:pPr>
              <a:lnSpc>
                <a:spcPct val="120000"/>
              </a:lnSpc>
            </a:pPr>
            <a:r>
              <a:rPr lang="en-US" altLang="en-US" dirty="0">
                <a:solidFill>
                  <a:srgbClr val="000000"/>
                </a:solidFill>
              </a:rPr>
              <a:t>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NoQuarterState</a:t>
            </a:r>
            <a:r>
              <a:rPr lang="en-US" altLang="en-US" dirty="0">
                <a:solidFill>
                  <a:srgbClr val="000000"/>
                </a:solidFill>
              </a:rPr>
              <a:t>(Gumballs - 1);</a:t>
            </a:r>
          </a:p>
          <a:p>
            <a:pPr>
              <a:lnSpc>
                <a:spcPct val="120000"/>
              </a:lnSpc>
            </a:pPr>
            <a:r>
              <a:rPr lang="en-US" altLang="en-US" dirty="0">
                <a:solidFill>
                  <a:srgbClr val="000000"/>
                </a:solidFill>
              </a:rPr>
              <a:t>    }</a:t>
            </a:r>
          </a:p>
          <a:p>
            <a:pPr>
              <a:lnSpc>
                <a:spcPct val="120000"/>
              </a:lnSpc>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2777402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err="1">
                <a:solidFill>
                  <a:srgbClr val="2B91AF"/>
                </a:solidFill>
              </a:rPr>
              <a:t>SoldOutState</a:t>
            </a:r>
            <a:r>
              <a:rPr lang="en-US" altLang="en-US" dirty="0">
                <a:solidFill>
                  <a:srgbClr val="000000"/>
                </a:solidFill>
              </a:rPr>
              <a:t> : </a:t>
            </a:r>
            <a:r>
              <a:rPr lang="en-US" altLang="en-US" dirty="0" err="1">
                <a:solidFill>
                  <a:srgbClr val="2B91AF"/>
                </a:solidFill>
              </a:rPr>
              <a:t>IState</a:t>
            </a:r>
            <a:r>
              <a:rPr lang="en-US" altLang="en-US" dirty="0">
                <a:solidFill>
                  <a:srgbClr val="000000"/>
                </a:solidFill>
              </a:rPr>
              <a:t> </a:t>
            </a:r>
          </a:p>
          <a:p>
            <a:pPr>
              <a:lnSpc>
                <a:spcPct val="120000"/>
              </a:lnSpc>
            </a:pPr>
            <a:r>
              <a:rPr lang="en-US" altLang="en-US" dirty="0">
                <a:solidFill>
                  <a:srgbClr val="000000"/>
                </a:solidFill>
              </a:rPr>
              <a:t>{</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FF"/>
                </a:solidFill>
              </a:rPr>
              <a:t>int</a:t>
            </a:r>
            <a:r>
              <a:rPr lang="en-US" altLang="en-US" dirty="0">
                <a:solidFill>
                  <a:srgbClr val="000000"/>
                </a:solidFill>
              </a:rPr>
              <a:t> Gumballs { </a:t>
            </a:r>
            <a:r>
              <a:rPr lang="en-US" altLang="en-US" dirty="0">
                <a:solidFill>
                  <a:srgbClr val="0000FF"/>
                </a:solidFill>
              </a:rPr>
              <a:t>get</a:t>
            </a:r>
            <a:r>
              <a:rPr lang="en-US" altLang="en-US" dirty="0">
                <a:solidFill>
                  <a:srgbClr val="000000"/>
                </a:solidFill>
              </a:rPr>
              <a:t> { </a:t>
            </a:r>
            <a:r>
              <a:rPr lang="en-US" altLang="en-US" dirty="0">
                <a:solidFill>
                  <a:srgbClr val="0000FF"/>
                </a:solidFill>
              </a:rPr>
              <a:t>return</a:t>
            </a:r>
            <a:r>
              <a:rPr lang="en-US" altLang="en-US" dirty="0">
                <a:solidFill>
                  <a:srgbClr val="000000"/>
                </a:solidFill>
              </a:rPr>
              <a:t> 0; }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InsertQuarter</a:t>
            </a:r>
            <a:r>
              <a:rPr lang="en-US" altLang="en-US" dirty="0">
                <a:solidFill>
                  <a:srgbClr val="000000"/>
                </a:solidFill>
              </a:rPr>
              <a:t>() { </a:t>
            </a:r>
            <a:r>
              <a:rPr lang="en-US" altLang="en-US" dirty="0">
                <a:solidFill>
                  <a:srgbClr val="0000FF"/>
                </a:solidFill>
              </a:rPr>
              <a:t>return</a:t>
            </a:r>
            <a:r>
              <a:rPr lang="en-US" altLang="en-US" dirty="0">
                <a:solidFill>
                  <a:srgbClr val="000000"/>
                </a:solidFill>
              </a:rPr>
              <a:t> </a:t>
            </a:r>
            <a:r>
              <a:rPr lang="en-US" altLang="en-US" dirty="0">
                <a:solidFill>
                  <a:srgbClr val="0000FF"/>
                </a:solidFill>
              </a:rPr>
              <a:t>this</a:t>
            </a: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a:t>
            </a:r>
            <a:r>
              <a:rPr lang="en-US" altLang="en-US" dirty="0" err="1">
                <a:solidFill>
                  <a:srgbClr val="000000"/>
                </a:solidFill>
              </a:rPr>
              <a:t>EjectQuarter</a:t>
            </a:r>
            <a:r>
              <a:rPr lang="en-US" altLang="en-US" dirty="0">
                <a:solidFill>
                  <a:srgbClr val="000000"/>
                </a:solidFill>
              </a:rPr>
              <a:t>() { </a:t>
            </a:r>
            <a:r>
              <a:rPr lang="en-US" altLang="en-US" dirty="0">
                <a:solidFill>
                  <a:srgbClr val="0000FF"/>
                </a:solidFill>
              </a:rPr>
              <a:t>return</a:t>
            </a:r>
            <a:r>
              <a:rPr lang="en-US" altLang="en-US" dirty="0">
                <a:solidFill>
                  <a:srgbClr val="000000"/>
                </a:solidFill>
              </a:rPr>
              <a:t> </a:t>
            </a:r>
            <a:r>
              <a:rPr lang="en-US" altLang="en-US" dirty="0">
                <a:solidFill>
                  <a:srgbClr val="0000FF"/>
                </a:solidFill>
              </a:rPr>
              <a:t>this</a:t>
            </a:r>
            <a:r>
              <a:rPr lang="en-US" altLang="en-US" dirty="0">
                <a:solidFill>
                  <a:srgbClr val="000000"/>
                </a:solidFill>
              </a:rPr>
              <a:t>; }</a:t>
            </a:r>
          </a:p>
          <a:p>
            <a:pPr>
              <a:lnSpc>
                <a:spcPct val="120000"/>
              </a:lnSpc>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2B91AF"/>
                </a:solidFill>
              </a:rPr>
              <a:t>IState</a:t>
            </a:r>
            <a:r>
              <a:rPr lang="en-US" altLang="en-US" dirty="0">
                <a:solidFill>
                  <a:srgbClr val="000000"/>
                </a:solidFill>
              </a:rPr>
              <a:t> Dispense() { </a:t>
            </a:r>
            <a:r>
              <a:rPr lang="en-US" altLang="en-US" dirty="0">
                <a:solidFill>
                  <a:srgbClr val="0000FF"/>
                </a:solidFill>
              </a:rPr>
              <a:t>return</a:t>
            </a:r>
            <a:r>
              <a:rPr lang="en-US" altLang="en-US" dirty="0">
                <a:solidFill>
                  <a:srgbClr val="000000"/>
                </a:solidFill>
              </a:rPr>
              <a:t> </a:t>
            </a:r>
            <a:r>
              <a:rPr lang="en-US" altLang="en-US" dirty="0">
                <a:solidFill>
                  <a:srgbClr val="0000FF"/>
                </a:solidFill>
              </a:rPr>
              <a:t>this</a:t>
            </a:r>
            <a:r>
              <a:rPr lang="en-US" altLang="en-US" dirty="0">
                <a:solidFill>
                  <a:srgbClr val="000000"/>
                </a:solidFill>
              </a:rPr>
              <a:t>; }</a:t>
            </a:r>
          </a:p>
          <a:p>
            <a:pPr>
              <a:lnSpc>
                <a:spcPct val="120000"/>
              </a:lnSpc>
            </a:pPr>
            <a:r>
              <a:rPr lang="en-US" altLang="en-US" dirty="0">
                <a:solidFill>
                  <a:srgbClr val="000000"/>
                </a:solidFill>
              </a:rPr>
              <a:t>}</a:t>
            </a:r>
          </a:p>
          <a:p>
            <a:pPr>
              <a:lnSpc>
                <a:spcPct val="120000"/>
              </a:lnSpc>
            </a:pPr>
            <a:endParaRPr lang="en-US" altLang="en-US" dirty="0">
              <a:solidFill>
                <a:srgbClr val="000000"/>
              </a:solidFill>
            </a:endParaRPr>
          </a:p>
          <a:p>
            <a:pPr>
              <a:lnSpc>
                <a:spcPct val="120000"/>
              </a:lnSpc>
            </a:pPr>
            <a:endParaRPr lang="en-US" altLang="en-US" dirty="0">
              <a:solidFill>
                <a:srgbClr val="000000"/>
              </a:solidFill>
            </a:endParaRPr>
          </a:p>
          <a:p>
            <a:pPr>
              <a:lnSpc>
                <a:spcPct val="120000"/>
              </a:lnSpc>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3334252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err="1">
                <a:solidFill>
                  <a:srgbClr val="0000FF"/>
                </a:solidFill>
              </a:rPr>
              <a:t>var</a:t>
            </a:r>
            <a:r>
              <a:rPr lang="en-US" altLang="en-US" dirty="0">
                <a:solidFill>
                  <a:srgbClr val="000000"/>
                </a:solidFill>
              </a:rPr>
              <a:t> machine = </a:t>
            </a:r>
            <a:r>
              <a:rPr lang="en-US" altLang="en-US" dirty="0">
                <a:solidFill>
                  <a:srgbClr val="0000FF"/>
                </a:solidFill>
              </a:rPr>
              <a:t>new</a:t>
            </a:r>
            <a:r>
              <a:rPr lang="en-US" altLang="en-US" dirty="0">
                <a:solidFill>
                  <a:srgbClr val="000000"/>
                </a:solidFill>
              </a:rPr>
              <a:t> </a:t>
            </a:r>
            <a:r>
              <a:rPr lang="en-US" altLang="en-US" dirty="0" err="1">
                <a:solidFill>
                  <a:srgbClr val="2B91AF"/>
                </a:solidFill>
              </a:rPr>
              <a:t>GumballMachine</a:t>
            </a:r>
            <a:r>
              <a:rPr lang="en-US" altLang="en-US" dirty="0">
                <a:solidFill>
                  <a:srgbClr val="000000"/>
                </a:solidFill>
              </a:rPr>
              <a:t>(3); </a:t>
            </a:r>
          </a:p>
          <a:p>
            <a:pPr>
              <a:lnSpc>
                <a:spcPct val="120000"/>
              </a:lnSpc>
            </a:pPr>
            <a:r>
              <a:rPr lang="en-US" altLang="en-US" dirty="0" err="1">
                <a:solidFill>
                  <a:srgbClr val="000000"/>
                </a:solidFill>
              </a:rPr>
              <a:t>machine.InsertQuarter</a:t>
            </a:r>
            <a:r>
              <a:rPr lang="en-US" altLang="en-US" dirty="0">
                <a:solidFill>
                  <a:srgbClr val="000000"/>
                </a:solidFill>
              </a:rPr>
              <a:t>(); </a:t>
            </a:r>
          </a:p>
          <a:p>
            <a:pPr>
              <a:lnSpc>
                <a:spcPct val="120000"/>
              </a:lnSpc>
            </a:pP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r>
              <a:rPr lang="en-US" altLang="en-US" dirty="0">
                <a:solidFill>
                  <a:srgbClr val="A31515"/>
                </a:solidFill>
              </a:rPr>
              <a:t>$"After Insert Quarter: </a:t>
            </a:r>
            <a:r>
              <a:rPr lang="en-US" altLang="en-US" dirty="0">
                <a:solidFill>
                  <a:srgbClr val="000000"/>
                </a:solidFill>
              </a:rPr>
              <a:t>{machine}</a:t>
            </a:r>
            <a:r>
              <a:rPr lang="en-US" altLang="en-US" dirty="0">
                <a:solidFill>
                  <a:srgbClr val="A31515"/>
                </a:solidFill>
              </a:rPr>
              <a:t>"</a:t>
            </a:r>
            <a:r>
              <a:rPr lang="en-US" altLang="en-US" dirty="0">
                <a:solidFill>
                  <a:srgbClr val="000000"/>
                </a:solidFill>
              </a:rPr>
              <a:t>); </a:t>
            </a:r>
          </a:p>
          <a:p>
            <a:pPr>
              <a:lnSpc>
                <a:spcPct val="120000"/>
              </a:lnSpc>
            </a:pPr>
            <a:r>
              <a:rPr lang="en-US" altLang="en-US" dirty="0" err="1">
                <a:solidFill>
                  <a:srgbClr val="000000"/>
                </a:solidFill>
              </a:rPr>
              <a:t>machine.Dispense</a:t>
            </a:r>
            <a:r>
              <a:rPr lang="en-US" altLang="en-US" dirty="0">
                <a:solidFill>
                  <a:srgbClr val="000000"/>
                </a:solidFill>
              </a:rPr>
              <a:t>(); </a:t>
            </a:r>
          </a:p>
          <a:p>
            <a:pPr>
              <a:lnSpc>
                <a:spcPct val="120000"/>
              </a:lnSpc>
            </a:pP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r>
              <a:rPr lang="en-US" altLang="en-US" dirty="0">
                <a:solidFill>
                  <a:srgbClr val="A31515"/>
                </a:solidFill>
              </a:rPr>
              <a:t>$"After Dispense: </a:t>
            </a:r>
            <a:r>
              <a:rPr lang="en-US" altLang="en-US" dirty="0">
                <a:solidFill>
                  <a:srgbClr val="000000"/>
                </a:solidFill>
              </a:rPr>
              <a:t>{machine}</a:t>
            </a:r>
            <a:r>
              <a:rPr lang="en-US" altLang="en-US" dirty="0">
                <a:solidFill>
                  <a:srgbClr val="A31515"/>
                </a:solidFill>
              </a:rPr>
              <a:t>"</a:t>
            </a:r>
            <a:r>
              <a:rPr lang="en-US" altLang="en-US" dirty="0">
                <a:solidFill>
                  <a:srgbClr val="000000"/>
                </a:solidFill>
              </a:rPr>
              <a:t>); </a:t>
            </a:r>
          </a:p>
          <a:p>
            <a:pPr>
              <a:lnSpc>
                <a:spcPct val="120000"/>
              </a:lnSpc>
            </a:pPr>
            <a:r>
              <a:rPr lang="en-US" altLang="en-US" dirty="0" err="1">
                <a:solidFill>
                  <a:srgbClr val="000000"/>
                </a:solidFill>
              </a:rPr>
              <a:t>machine.InsertQuarter</a:t>
            </a:r>
            <a:r>
              <a:rPr lang="en-US" altLang="en-US" dirty="0">
                <a:solidFill>
                  <a:srgbClr val="000000"/>
                </a:solidFill>
              </a:rPr>
              <a:t>(); </a:t>
            </a:r>
          </a:p>
          <a:p>
            <a:pPr>
              <a:lnSpc>
                <a:spcPct val="120000"/>
              </a:lnSpc>
            </a:pP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r>
              <a:rPr lang="en-US" altLang="en-US" dirty="0">
                <a:solidFill>
                  <a:srgbClr val="A31515"/>
                </a:solidFill>
              </a:rPr>
              <a:t>$"After Insert Quarter: </a:t>
            </a:r>
            <a:r>
              <a:rPr lang="en-US" altLang="en-US" dirty="0">
                <a:solidFill>
                  <a:srgbClr val="000000"/>
                </a:solidFill>
              </a:rPr>
              <a:t>{machine}</a:t>
            </a:r>
            <a:r>
              <a:rPr lang="en-US" altLang="en-US" dirty="0">
                <a:solidFill>
                  <a:srgbClr val="A31515"/>
                </a:solidFill>
              </a:rPr>
              <a:t>"</a:t>
            </a:r>
            <a:r>
              <a:rPr lang="en-US" altLang="en-US" dirty="0">
                <a:solidFill>
                  <a:srgbClr val="000000"/>
                </a:solidFill>
              </a:rPr>
              <a:t>); </a:t>
            </a:r>
          </a:p>
          <a:p>
            <a:pPr>
              <a:lnSpc>
                <a:spcPct val="120000"/>
              </a:lnSpc>
            </a:pPr>
            <a:r>
              <a:rPr lang="en-US" altLang="en-US" dirty="0" err="1">
                <a:solidFill>
                  <a:srgbClr val="000000"/>
                </a:solidFill>
              </a:rPr>
              <a:t>machine.EjectQuarter</a:t>
            </a:r>
            <a:r>
              <a:rPr lang="en-US" altLang="en-US" dirty="0">
                <a:solidFill>
                  <a:srgbClr val="000000"/>
                </a:solidFill>
              </a:rPr>
              <a:t>(); </a:t>
            </a:r>
          </a:p>
          <a:p>
            <a:pPr>
              <a:lnSpc>
                <a:spcPct val="120000"/>
              </a:lnSpc>
            </a:pPr>
            <a:r>
              <a:rPr lang="en-US" altLang="en-US" dirty="0" err="1">
                <a:solidFill>
                  <a:srgbClr val="2B91AF"/>
                </a:solidFill>
              </a:rPr>
              <a:t>Console</a:t>
            </a:r>
            <a:r>
              <a:rPr lang="en-US" altLang="en-US" dirty="0" err="1">
                <a:solidFill>
                  <a:srgbClr val="000000"/>
                </a:solidFill>
              </a:rPr>
              <a:t>.WriteLine</a:t>
            </a:r>
            <a:r>
              <a:rPr lang="en-US" altLang="en-US" dirty="0">
                <a:solidFill>
                  <a:srgbClr val="000000"/>
                </a:solidFill>
              </a:rPr>
              <a:t>(</a:t>
            </a:r>
            <a:r>
              <a:rPr lang="en-US" altLang="en-US" dirty="0">
                <a:solidFill>
                  <a:srgbClr val="A31515"/>
                </a:solidFill>
              </a:rPr>
              <a:t>$"After Eject Quarter: </a:t>
            </a:r>
            <a:r>
              <a:rPr lang="en-US" altLang="en-US" dirty="0">
                <a:solidFill>
                  <a:srgbClr val="000000"/>
                </a:solidFill>
              </a:rPr>
              <a:t>{machine}</a:t>
            </a:r>
            <a:r>
              <a:rPr lang="en-US" altLang="en-US" dirty="0">
                <a:solidFill>
                  <a:srgbClr val="A31515"/>
                </a:solidFill>
              </a:rPr>
              <a:t>"</a:t>
            </a:r>
            <a:r>
              <a:rPr lang="en-US" altLang="en-US" dirty="0">
                <a:solidFill>
                  <a:srgbClr val="000000"/>
                </a:solidFill>
              </a:rPr>
              <a:t>); </a:t>
            </a:r>
          </a:p>
          <a:p>
            <a:pPr>
              <a:lnSpc>
                <a:spcPct val="120000"/>
              </a:lnSpc>
            </a:pPr>
            <a:r>
              <a:rPr lang="en-US" altLang="en-US" dirty="0">
                <a:solidFill>
                  <a:srgbClr val="008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a:t>C#</a:t>
            </a:r>
            <a:endParaRPr lang="en-US" dirty="0"/>
          </a:p>
        </p:txBody>
      </p:sp>
    </p:spTree>
    <p:extLst>
      <p:ext uri="{BB962C8B-B14F-4D97-AF65-F5344CB8AC3E}">
        <p14:creationId xmlns:p14="http://schemas.microsoft.com/office/powerpoint/2010/main" val="1401010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Strategy</a:t>
            </a:r>
            <a:endParaRPr lang="en-US" dirty="0"/>
          </a:p>
        </p:txBody>
      </p:sp>
      <p:sp>
        <p:nvSpPr>
          <p:cNvPr id="4" name="Content Placeholder 3"/>
          <p:cNvSpPr>
            <a:spLocks noGrp="1"/>
          </p:cNvSpPr>
          <p:nvPr>
            <p:ph idx="1"/>
          </p:nvPr>
        </p:nvSpPr>
        <p:spPr/>
        <p:txBody>
          <a:bodyPr>
            <a:normAutofit fontScale="70000" lnSpcReduction="20000"/>
          </a:bodyPr>
          <a:lstStyle/>
          <a:p>
            <a:pPr>
              <a:lnSpc>
                <a:spcPct val="120000"/>
              </a:lnSpc>
              <a:spcBef>
                <a:spcPts val="0"/>
              </a:spcBef>
            </a:pPr>
            <a:r>
              <a:rPr lang="en-US" altLang="en-US" dirty="0">
                <a:solidFill>
                  <a:srgbClr val="0000FF"/>
                </a:solidFill>
              </a:rPr>
              <a:t>public</a:t>
            </a:r>
            <a:r>
              <a:rPr lang="en-US" altLang="en-US" dirty="0">
                <a:solidFill>
                  <a:srgbClr val="000000"/>
                </a:solidFill>
              </a:rPr>
              <a:t> </a:t>
            </a:r>
            <a:r>
              <a:rPr lang="en-US" altLang="en-US" dirty="0">
                <a:solidFill>
                  <a:srgbClr val="0000FF"/>
                </a:solidFill>
              </a:rPr>
              <a:t>class</a:t>
            </a:r>
            <a:r>
              <a:rPr lang="en-US" altLang="en-US" dirty="0">
                <a:solidFill>
                  <a:srgbClr val="000000"/>
                </a:solidFill>
              </a:rPr>
              <a:t> </a:t>
            </a:r>
            <a:r>
              <a:rPr lang="en-US" altLang="en-US" dirty="0">
                <a:solidFill>
                  <a:srgbClr val="2B91AF"/>
                </a:solidFill>
              </a:rPr>
              <a:t>Complex</a:t>
            </a:r>
          </a:p>
          <a:p>
            <a:pPr>
              <a:lnSpc>
                <a:spcPct val="120000"/>
              </a:lnSpc>
              <a:spcBef>
                <a:spcPts val="0"/>
              </a:spcBef>
            </a:pP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FF"/>
                </a:solidFill>
              </a:rPr>
              <a:t>readonly</a:t>
            </a:r>
            <a:r>
              <a:rPr lang="en-US" altLang="en-US" dirty="0">
                <a:solidFill>
                  <a:srgbClr val="000000"/>
                </a:solidFill>
              </a:rPr>
              <a:t> </a:t>
            </a:r>
            <a:r>
              <a:rPr lang="en-US" altLang="en-US" dirty="0">
                <a:solidFill>
                  <a:srgbClr val="0000FF"/>
                </a:solidFill>
              </a:rPr>
              <a:t>double</a:t>
            </a:r>
            <a:r>
              <a:rPr lang="en-US" altLang="en-US" dirty="0">
                <a:solidFill>
                  <a:srgbClr val="000000"/>
                </a:solidFill>
              </a:rPr>
              <a:t> Re;</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a:t>
            </a:r>
            <a:r>
              <a:rPr lang="en-US" altLang="en-US" dirty="0" err="1">
                <a:solidFill>
                  <a:srgbClr val="0000FF"/>
                </a:solidFill>
              </a:rPr>
              <a:t>readonly</a:t>
            </a:r>
            <a:r>
              <a:rPr lang="en-US" altLang="en-US" dirty="0">
                <a:solidFill>
                  <a:srgbClr val="000000"/>
                </a:solidFill>
              </a:rPr>
              <a:t> </a:t>
            </a:r>
            <a:r>
              <a:rPr lang="en-US" altLang="en-US" dirty="0">
                <a:solidFill>
                  <a:srgbClr val="0000FF"/>
                </a:solidFill>
              </a:rPr>
              <a:t>double</a:t>
            </a:r>
            <a:r>
              <a:rPr lang="en-US" altLang="en-US" dirty="0">
                <a:solidFill>
                  <a:srgbClr val="000000"/>
                </a:solidFill>
              </a:rPr>
              <a:t> </a:t>
            </a:r>
            <a:r>
              <a:rPr lang="en-US" altLang="en-US" dirty="0" err="1">
                <a:solidFill>
                  <a:srgbClr val="000000"/>
                </a:solidFill>
              </a:rPr>
              <a:t>Im</a:t>
            </a:r>
            <a:r>
              <a:rPr lang="en-US" altLang="en-US" dirty="0">
                <a:solidFill>
                  <a:srgbClr val="000000"/>
                </a:solidFill>
              </a:rPr>
              <a:t>;</a:t>
            </a:r>
          </a:p>
          <a:p>
            <a:pPr>
              <a:lnSpc>
                <a:spcPct val="120000"/>
              </a:lnSpc>
              <a:spcBef>
                <a:spcPts val="0"/>
              </a:spcBef>
            </a:pPr>
            <a:r>
              <a:rPr lang="en-US" altLang="en-US" dirty="0">
                <a:solidFill>
                  <a:srgbClr val="000000"/>
                </a:solidFill>
              </a:rPr>
              <a:t>    </a:t>
            </a:r>
            <a:r>
              <a:rPr lang="en-US" altLang="en-US" dirty="0">
                <a:solidFill>
                  <a:srgbClr val="0000FF"/>
                </a:solidFill>
              </a:rPr>
              <a:t>public</a:t>
            </a:r>
            <a:r>
              <a:rPr lang="en-US" altLang="en-US" dirty="0">
                <a:solidFill>
                  <a:srgbClr val="000000"/>
                </a:solidFill>
              </a:rPr>
              <a:t> Complex(</a:t>
            </a:r>
            <a:r>
              <a:rPr lang="en-US" altLang="en-US" dirty="0">
                <a:solidFill>
                  <a:srgbClr val="0000FF"/>
                </a:solidFill>
              </a:rPr>
              <a:t>double</a:t>
            </a:r>
            <a:r>
              <a:rPr lang="en-US" altLang="en-US" dirty="0">
                <a:solidFill>
                  <a:srgbClr val="000000"/>
                </a:solidFill>
              </a:rPr>
              <a:t> re, </a:t>
            </a:r>
            <a:r>
              <a:rPr lang="en-US" altLang="en-US" dirty="0">
                <a:solidFill>
                  <a:srgbClr val="0000FF"/>
                </a:solidFill>
              </a:rPr>
              <a:t>double</a:t>
            </a:r>
            <a:r>
              <a:rPr lang="en-US" altLang="en-US" dirty="0">
                <a:solidFill>
                  <a:srgbClr val="000000"/>
                </a:solidFill>
              </a:rPr>
              <a:t> </a:t>
            </a:r>
            <a:r>
              <a:rPr lang="en-US" altLang="en-US" dirty="0" err="1">
                <a:solidFill>
                  <a:srgbClr val="000000"/>
                </a:solidFill>
              </a:rPr>
              <a:t>im</a:t>
            </a:r>
            <a:r>
              <a:rPr lang="en-US" altLang="en-US" dirty="0">
                <a:solidFill>
                  <a:srgbClr val="000000"/>
                </a:solidFill>
              </a:rPr>
              <a:t>)</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Re = re;</a:t>
            </a:r>
          </a:p>
          <a:p>
            <a:pPr>
              <a:lnSpc>
                <a:spcPct val="120000"/>
              </a:lnSpc>
              <a:spcBef>
                <a:spcPts val="0"/>
              </a:spcBef>
            </a:pPr>
            <a:r>
              <a:rPr lang="en-US" altLang="en-US" dirty="0">
                <a:solidFill>
                  <a:srgbClr val="000000"/>
                </a:solidFill>
              </a:rPr>
              <a:t>        </a:t>
            </a:r>
            <a:r>
              <a:rPr lang="en-US" altLang="en-US" dirty="0" err="1">
                <a:solidFill>
                  <a:srgbClr val="000000"/>
                </a:solidFill>
              </a:rPr>
              <a:t>Im</a:t>
            </a:r>
            <a:r>
              <a:rPr lang="en-US" altLang="en-US" dirty="0">
                <a:solidFill>
                  <a:srgbClr val="000000"/>
                </a:solidFill>
              </a:rPr>
              <a:t> = </a:t>
            </a:r>
            <a:r>
              <a:rPr lang="en-US" altLang="en-US" dirty="0" err="1">
                <a:solidFill>
                  <a:srgbClr val="000000"/>
                </a:solidFill>
              </a:rPr>
              <a:t>im</a:t>
            </a:r>
            <a:r>
              <a:rPr lang="en-US" altLang="en-US" dirty="0">
                <a:solidFill>
                  <a:srgbClr val="000000"/>
                </a:solidFill>
              </a:rPr>
              <a:t>;</a:t>
            </a:r>
          </a:p>
          <a:p>
            <a:pPr>
              <a:lnSpc>
                <a:spcPct val="120000"/>
              </a:lnSpc>
              <a:spcBef>
                <a:spcPts val="0"/>
              </a:spcBef>
            </a:pPr>
            <a:r>
              <a:rPr lang="en-US" altLang="en-US" dirty="0">
                <a:solidFill>
                  <a:srgbClr val="000000"/>
                </a:solidFill>
              </a:rPr>
              <a:t>    }</a:t>
            </a:r>
          </a:p>
          <a:p>
            <a:pPr>
              <a:lnSpc>
                <a:spcPct val="120000"/>
              </a:lnSpc>
              <a:spcBef>
                <a:spcPts val="0"/>
              </a:spcBef>
            </a:pPr>
            <a:r>
              <a:rPr lang="en-US" altLang="en-US" dirty="0">
                <a:solidFill>
                  <a:srgbClr val="000000"/>
                </a:solidFill>
              </a:rPr>
              <a:t>} </a:t>
            </a:r>
            <a:endParaRPr lang="en-US" altLang="en-US" sz="6000" dirty="0">
              <a:latin typeface="Arial" panose="020B0604020202020204" pitchFamily="34" charset="0"/>
            </a:endParaRPr>
          </a:p>
        </p:txBody>
      </p:sp>
      <p:sp>
        <p:nvSpPr>
          <p:cNvPr id="9" name="Text Placeholder 8"/>
          <p:cNvSpPr>
            <a:spLocks noGrp="1"/>
          </p:cNvSpPr>
          <p:nvPr>
            <p:ph type="body" sz="quarter" idx="13"/>
          </p:nvPr>
        </p:nvSpPr>
        <p:spPr/>
        <p:txBody>
          <a:bodyPr/>
          <a:lstStyle/>
          <a:p>
            <a:r>
              <a:rPr lang="en-US" dirty="0"/>
              <a:t>C#</a:t>
            </a:r>
          </a:p>
        </p:txBody>
      </p:sp>
    </p:spTree>
    <p:extLst>
      <p:ext uri="{BB962C8B-B14F-4D97-AF65-F5344CB8AC3E}">
        <p14:creationId xmlns:p14="http://schemas.microsoft.com/office/powerpoint/2010/main" val="3893540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normAutofit fontScale="85000" lnSpcReduction="10000"/>
          </a:bodyPr>
          <a:lstStyle/>
          <a:p>
            <a:pPr>
              <a:lnSpc>
                <a:spcPct val="110000"/>
              </a:lnSpc>
            </a:pPr>
            <a:r>
              <a:rPr lang="en-US" dirty="0"/>
              <a:t>After Insert Quarter: Gumball Machine with 3 gumballs</a:t>
            </a:r>
          </a:p>
          <a:p>
            <a:pPr>
              <a:lnSpc>
                <a:spcPct val="110000"/>
              </a:lnSpc>
            </a:pPr>
            <a:r>
              <a:rPr lang="en-US" dirty="0"/>
              <a:t>After Dispense: Gumball Machine with 2 gumballs</a:t>
            </a:r>
          </a:p>
          <a:p>
            <a:pPr>
              <a:lnSpc>
                <a:spcPct val="110000"/>
              </a:lnSpc>
            </a:pPr>
            <a:r>
              <a:rPr lang="en-US" dirty="0"/>
              <a:t>After Insert Quarter: Gumball Machine with 2 gumballs</a:t>
            </a:r>
          </a:p>
          <a:p>
            <a:pPr>
              <a:lnSpc>
                <a:spcPct val="110000"/>
              </a:lnSpc>
            </a:pPr>
            <a:r>
              <a:rPr lang="en-US" dirty="0"/>
              <a:t>After Eject Quarter: Gumball Machine with 2 gumballs</a:t>
            </a:r>
          </a:p>
          <a:p>
            <a:pPr>
              <a:lnSpc>
                <a:spcPct val="110000"/>
              </a:lnSpc>
            </a:pPr>
            <a:r>
              <a:rPr lang="en-US" dirty="0"/>
              <a:t>After Dispense: Gumball Machine with 2 gumballs</a:t>
            </a:r>
          </a:p>
          <a:p>
            <a:pPr>
              <a:lnSpc>
                <a:spcPct val="110000"/>
              </a:lnSpc>
            </a:pPr>
            <a:r>
              <a:rPr lang="en-US" dirty="0"/>
              <a:t>After Insert Quarter: Gumball Machine with 2 gumballs</a:t>
            </a:r>
          </a:p>
          <a:p>
            <a:pPr>
              <a:lnSpc>
                <a:spcPct val="110000"/>
              </a:lnSpc>
            </a:pPr>
            <a:r>
              <a:rPr lang="en-US" dirty="0"/>
              <a:t>After Dispense: Gumball Machine with 1 gumballs</a:t>
            </a:r>
          </a:p>
          <a:p>
            <a:pPr>
              <a:lnSpc>
                <a:spcPct val="110000"/>
              </a:lnSpc>
            </a:pPr>
            <a:r>
              <a:rPr lang="en-US" dirty="0"/>
              <a:t>After Insert Quarter: Gumball Machine with 1 gumballs</a:t>
            </a:r>
          </a:p>
          <a:p>
            <a:pPr>
              <a:lnSpc>
                <a:spcPct val="110000"/>
              </a:lnSpc>
            </a:pPr>
            <a:r>
              <a:rPr lang="en-US" dirty="0"/>
              <a:t>After Dispense: Gumball Machine with 0 gumballs</a:t>
            </a:r>
          </a:p>
          <a:p>
            <a:pPr>
              <a:lnSpc>
                <a:spcPct val="110000"/>
              </a:lnSpc>
            </a:pPr>
            <a:r>
              <a:rPr lang="en-US" dirty="0"/>
              <a:t>After Insert Quarter: Gumball Machine with 0 gumballs</a:t>
            </a:r>
          </a:p>
          <a:p>
            <a:pPr>
              <a:lnSpc>
                <a:spcPct val="110000"/>
              </a:lnSpc>
            </a:pPr>
            <a:r>
              <a:rPr lang="en-US" dirty="0"/>
              <a:t>After Dispense: Gumball Machine with 0 gumballs</a:t>
            </a:r>
          </a:p>
        </p:txBody>
      </p:sp>
    </p:spTree>
    <p:extLst>
      <p:ext uri="{BB962C8B-B14F-4D97-AF65-F5344CB8AC3E}">
        <p14:creationId xmlns:p14="http://schemas.microsoft.com/office/powerpoint/2010/main" val="1320309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
                                        <p:tgtEl>
                                          <p:spTgt spid="13">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100"/>
                                        <p:tgtEl>
                                          <p:spTgt spid="13">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100"/>
                                        <p:tgtEl>
                                          <p:spTgt spid="13">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100"/>
                                        <p:tgtEl>
                                          <p:spTgt spid="13">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100"/>
                                        <p:tgtEl>
                                          <p:spTgt spid="13">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100"/>
                                        <p:tgtEl>
                                          <p:spTgt spid="13">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animEffect transition="in" filter="fade">
                                      <p:cBhvr>
                                        <p:cTn id="31" dur="100"/>
                                        <p:tgtEl>
                                          <p:spTgt spid="13">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Effect transition="in" filter="fade">
                                      <p:cBhvr>
                                        <p:cTn id="35" dur="100"/>
                                        <p:tgtEl>
                                          <p:spTgt spid="13">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animEffect transition="in" filter="fade">
                                      <p:cBhvr>
                                        <p:cTn id="39" dur="100"/>
                                        <p:tgtEl>
                                          <p:spTgt spid="13">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animEffect transition="in" filter="fade">
                                      <p:cBhvr>
                                        <p:cTn id="43" dur="100"/>
                                        <p:tgtEl>
                                          <p:spTgt spid="13">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animEffect transition="in" filter="fade">
                                      <p:cBhvr>
                                        <p:cTn id="47" dur="1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type</a:t>
            </a:r>
            <a:r>
              <a:rPr lang="en-US" altLang="en-US" dirty="0">
                <a:solidFill>
                  <a:srgbClr val="000000"/>
                </a:solidFill>
              </a:rPr>
              <a:t> </a:t>
            </a:r>
            <a:r>
              <a:rPr lang="en-US" altLang="en-US" dirty="0">
                <a:solidFill>
                  <a:srgbClr val="2B91AF"/>
                </a:solidFill>
              </a:rPr>
              <a:t>State</a:t>
            </a:r>
            <a:r>
              <a:rPr lang="en-US" altLang="en-US" dirty="0">
                <a:solidFill>
                  <a:srgbClr val="000000"/>
                </a:solidFill>
              </a:rPr>
              <a:t> = </a:t>
            </a:r>
          </a:p>
          <a:p>
            <a:pPr>
              <a:lnSpc>
                <a:spcPct val="120000"/>
              </a:lnSpc>
            </a:pPr>
            <a:r>
              <a:rPr lang="en-US" altLang="en-US" dirty="0">
                <a:solidFill>
                  <a:srgbClr val="000000"/>
                </a:solidFill>
              </a:rPr>
              <a:t>| </a:t>
            </a:r>
            <a:r>
              <a:rPr lang="en-US" altLang="en-US" dirty="0" err="1">
                <a:solidFill>
                  <a:srgbClr val="000000"/>
                </a:solidFill>
              </a:rPr>
              <a:t>NoQuarter</a:t>
            </a:r>
            <a:r>
              <a:rPr lang="en-US" altLang="en-US" dirty="0">
                <a:solidFill>
                  <a:srgbClr val="000000"/>
                </a:solidFill>
              </a:rPr>
              <a:t> </a:t>
            </a:r>
            <a:r>
              <a:rPr lang="en-US" altLang="en-US" dirty="0">
                <a:solidFill>
                  <a:srgbClr val="0000FF"/>
                </a:solidFill>
              </a:rPr>
              <a:t>of</a:t>
            </a:r>
            <a:r>
              <a:rPr lang="en-US" altLang="en-US" dirty="0">
                <a:solidFill>
                  <a:srgbClr val="000000"/>
                </a:solidFill>
              </a:rPr>
              <a:t> </a:t>
            </a:r>
            <a:r>
              <a:rPr lang="en-US" altLang="en-US" dirty="0" err="1">
                <a:solidFill>
                  <a:srgbClr val="2B91AF"/>
                </a:solidFill>
              </a:rPr>
              <a:t>int</a:t>
            </a:r>
            <a:r>
              <a:rPr lang="en-US" altLang="en-US" dirty="0">
                <a:solidFill>
                  <a:srgbClr val="000000"/>
                </a:solidFill>
              </a:rPr>
              <a:t> </a:t>
            </a:r>
          </a:p>
          <a:p>
            <a:pPr>
              <a:lnSpc>
                <a:spcPct val="120000"/>
              </a:lnSpc>
            </a:pPr>
            <a:r>
              <a:rPr lang="en-US" altLang="en-US" dirty="0">
                <a:solidFill>
                  <a:srgbClr val="000000"/>
                </a:solidFill>
              </a:rPr>
              <a:t>| </a:t>
            </a:r>
            <a:r>
              <a:rPr lang="en-US" altLang="en-US" dirty="0" err="1">
                <a:solidFill>
                  <a:srgbClr val="000000"/>
                </a:solidFill>
              </a:rPr>
              <a:t>HasQuarter</a:t>
            </a:r>
            <a:r>
              <a:rPr lang="en-US" altLang="en-US" dirty="0">
                <a:solidFill>
                  <a:srgbClr val="000000"/>
                </a:solidFill>
              </a:rPr>
              <a:t> </a:t>
            </a:r>
            <a:r>
              <a:rPr lang="en-US" altLang="en-US" dirty="0">
                <a:solidFill>
                  <a:srgbClr val="0000FF"/>
                </a:solidFill>
              </a:rPr>
              <a:t>of</a:t>
            </a:r>
            <a:r>
              <a:rPr lang="en-US" altLang="en-US" dirty="0">
                <a:solidFill>
                  <a:srgbClr val="000000"/>
                </a:solidFill>
              </a:rPr>
              <a:t> </a:t>
            </a:r>
            <a:r>
              <a:rPr lang="en-US" altLang="en-US" dirty="0" err="1">
                <a:solidFill>
                  <a:srgbClr val="2B91AF"/>
                </a:solidFill>
              </a:rPr>
              <a:t>int</a:t>
            </a:r>
            <a:r>
              <a:rPr lang="en-US" altLang="en-US" dirty="0">
                <a:solidFill>
                  <a:srgbClr val="000000"/>
                </a:solidFill>
              </a:rPr>
              <a:t> </a:t>
            </a:r>
          </a:p>
          <a:p>
            <a:pPr>
              <a:lnSpc>
                <a:spcPct val="120000"/>
              </a:lnSpc>
            </a:pPr>
            <a:r>
              <a:rPr lang="en-US" altLang="en-US" dirty="0">
                <a:solidFill>
                  <a:srgbClr val="000000"/>
                </a:solidFill>
              </a:rPr>
              <a:t>| </a:t>
            </a:r>
            <a:r>
              <a:rPr lang="en-US" altLang="en-US" dirty="0" err="1">
                <a:solidFill>
                  <a:srgbClr val="000000"/>
                </a:solidFill>
              </a:rPr>
              <a:t>SoldOut</a:t>
            </a:r>
            <a:r>
              <a:rPr lang="en-US" altLang="en-US" dirty="0">
                <a:solidFill>
                  <a:srgbClr val="000000"/>
                </a:solidFill>
              </a:rPr>
              <a:t> </a:t>
            </a:r>
          </a:p>
          <a:p>
            <a:pPr>
              <a:lnSpc>
                <a:spcPct val="120000"/>
              </a:lnSpc>
            </a:pPr>
            <a:endParaRPr lang="en-US" altLang="en-US" dirty="0">
              <a:solidFill>
                <a:srgbClr val="000000"/>
              </a:solidFill>
            </a:endParaRPr>
          </a:p>
          <a:p>
            <a:pPr>
              <a:lnSpc>
                <a:spcPct val="120000"/>
              </a:lnSpc>
            </a:pPr>
            <a:r>
              <a:rPr lang="en-US" altLang="en-US" dirty="0">
                <a:solidFill>
                  <a:srgbClr val="0000FF"/>
                </a:solidFill>
              </a:rPr>
              <a:t>type</a:t>
            </a:r>
            <a:r>
              <a:rPr lang="en-US" altLang="en-US" dirty="0">
                <a:solidFill>
                  <a:srgbClr val="000000"/>
                </a:solidFill>
              </a:rPr>
              <a:t> </a:t>
            </a:r>
            <a:r>
              <a:rPr lang="en-US" altLang="en-US" dirty="0">
                <a:solidFill>
                  <a:srgbClr val="2B91AF"/>
                </a:solidFill>
              </a:rPr>
              <a:t>Event</a:t>
            </a:r>
            <a:r>
              <a:rPr lang="en-US" altLang="en-US" dirty="0">
                <a:solidFill>
                  <a:srgbClr val="000000"/>
                </a:solidFill>
              </a:rPr>
              <a:t> =  </a:t>
            </a:r>
          </a:p>
          <a:p>
            <a:pPr>
              <a:lnSpc>
                <a:spcPct val="120000"/>
              </a:lnSpc>
            </a:pPr>
            <a:r>
              <a:rPr lang="en-US" altLang="en-US" dirty="0">
                <a:solidFill>
                  <a:srgbClr val="000000"/>
                </a:solidFill>
              </a:rPr>
              <a:t>| </a:t>
            </a:r>
            <a:r>
              <a:rPr lang="en-US" altLang="en-US" dirty="0" err="1">
                <a:solidFill>
                  <a:srgbClr val="000000"/>
                </a:solidFill>
              </a:rPr>
              <a:t>InsertQuarter</a:t>
            </a:r>
            <a:r>
              <a:rPr lang="en-US" altLang="en-US" dirty="0">
                <a:solidFill>
                  <a:srgbClr val="000000"/>
                </a:solidFill>
              </a:rPr>
              <a:t>  </a:t>
            </a:r>
          </a:p>
          <a:p>
            <a:pPr>
              <a:lnSpc>
                <a:spcPct val="120000"/>
              </a:lnSpc>
            </a:pPr>
            <a:r>
              <a:rPr lang="en-US" altLang="en-US" dirty="0">
                <a:solidFill>
                  <a:srgbClr val="000000"/>
                </a:solidFill>
              </a:rPr>
              <a:t>| </a:t>
            </a:r>
            <a:r>
              <a:rPr lang="en-US" altLang="en-US" dirty="0" err="1">
                <a:solidFill>
                  <a:srgbClr val="000000"/>
                </a:solidFill>
              </a:rPr>
              <a:t>EjectQuarter</a:t>
            </a:r>
            <a:r>
              <a:rPr lang="en-US" altLang="en-US" dirty="0">
                <a:solidFill>
                  <a:srgbClr val="000000"/>
                </a:solidFill>
              </a:rPr>
              <a:t> </a:t>
            </a:r>
          </a:p>
          <a:p>
            <a:pPr>
              <a:lnSpc>
                <a:spcPct val="120000"/>
              </a:lnSpc>
            </a:pPr>
            <a:r>
              <a:rPr lang="en-US" altLang="en-US" dirty="0">
                <a:solidFill>
                  <a:srgbClr val="000000"/>
                </a:solidFill>
              </a:rPr>
              <a:t>| Dispense</a:t>
            </a:r>
          </a:p>
          <a:p>
            <a:pPr>
              <a:lnSpc>
                <a:spcPct val="120000"/>
              </a:lnSpc>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dirty="0"/>
              <a:t>F#</a:t>
            </a:r>
          </a:p>
        </p:txBody>
      </p:sp>
    </p:spTree>
    <p:extLst>
      <p:ext uri="{BB962C8B-B14F-4D97-AF65-F5344CB8AC3E}">
        <p14:creationId xmlns:p14="http://schemas.microsoft.com/office/powerpoint/2010/main" val="324667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let</a:t>
            </a:r>
            <a:r>
              <a:rPr lang="en-US" altLang="en-US" dirty="0">
                <a:solidFill>
                  <a:srgbClr val="000000"/>
                </a:solidFill>
              </a:rPr>
              <a:t> execute event state =</a:t>
            </a:r>
          </a:p>
          <a:p>
            <a:pPr>
              <a:lnSpc>
                <a:spcPct val="120000"/>
              </a:lnSpc>
            </a:pPr>
            <a:r>
              <a:rPr lang="en-US" altLang="en-US" dirty="0">
                <a:solidFill>
                  <a:srgbClr val="000000"/>
                </a:solidFill>
              </a:rPr>
              <a:t>    </a:t>
            </a:r>
            <a:r>
              <a:rPr lang="en-US" altLang="en-US" dirty="0">
                <a:solidFill>
                  <a:srgbClr val="0000FF"/>
                </a:solidFill>
              </a:rPr>
              <a:t>match</a:t>
            </a:r>
            <a:r>
              <a:rPr lang="en-US" altLang="en-US" dirty="0">
                <a:solidFill>
                  <a:srgbClr val="000000"/>
                </a:solidFill>
              </a:rPr>
              <a:t> event, state </a:t>
            </a:r>
            <a:r>
              <a:rPr lang="en-US" altLang="en-US" dirty="0">
                <a:solidFill>
                  <a:srgbClr val="0000FF"/>
                </a:solidFill>
              </a:rPr>
              <a:t>with</a:t>
            </a:r>
          </a:p>
          <a:p>
            <a:pPr>
              <a:lnSpc>
                <a:spcPct val="120000"/>
              </a:lnSpc>
            </a:pPr>
            <a:r>
              <a:rPr lang="en-US" altLang="en-US" dirty="0">
                <a:solidFill>
                  <a:srgbClr val="000000"/>
                </a:solidFill>
              </a:rPr>
              <a:t>    | </a:t>
            </a:r>
            <a:r>
              <a:rPr lang="en-US" altLang="en-US" dirty="0" err="1">
                <a:solidFill>
                  <a:srgbClr val="000000"/>
                </a:solidFill>
              </a:rPr>
              <a:t>InsertQuarter</a:t>
            </a:r>
            <a:r>
              <a:rPr lang="en-US" altLang="en-US" dirty="0">
                <a:solidFill>
                  <a:srgbClr val="000000"/>
                </a:solidFill>
              </a:rPr>
              <a:t>, </a:t>
            </a:r>
            <a:r>
              <a:rPr lang="en-US" altLang="en-US" dirty="0" err="1">
                <a:solidFill>
                  <a:srgbClr val="000000"/>
                </a:solidFill>
              </a:rPr>
              <a:t>NoQuarter</a:t>
            </a:r>
            <a:r>
              <a:rPr lang="en-US" altLang="en-US" dirty="0">
                <a:solidFill>
                  <a:srgbClr val="000000"/>
                </a:solidFill>
              </a:rPr>
              <a:t> n </a:t>
            </a:r>
            <a:r>
              <a:rPr lang="en-US" altLang="en-US" dirty="0">
                <a:solidFill>
                  <a:srgbClr val="0000FF"/>
                </a:solidFill>
              </a:rPr>
              <a:t>-&gt;</a:t>
            </a:r>
            <a:r>
              <a:rPr lang="en-US" altLang="en-US" dirty="0">
                <a:solidFill>
                  <a:srgbClr val="000000"/>
                </a:solidFill>
              </a:rPr>
              <a:t> </a:t>
            </a:r>
            <a:r>
              <a:rPr lang="en-US" altLang="en-US" dirty="0" err="1">
                <a:solidFill>
                  <a:srgbClr val="000000"/>
                </a:solidFill>
              </a:rPr>
              <a:t>HasQuarter</a:t>
            </a:r>
            <a:r>
              <a:rPr lang="en-US" altLang="en-US" dirty="0">
                <a:solidFill>
                  <a:srgbClr val="000000"/>
                </a:solidFill>
              </a:rPr>
              <a:t> n</a:t>
            </a:r>
          </a:p>
          <a:p>
            <a:pPr>
              <a:lnSpc>
                <a:spcPct val="120000"/>
              </a:lnSpc>
            </a:pPr>
            <a:r>
              <a:rPr lang="en-US" altLang="en-US" dirty="0">
                <a:solidFill>
                  <a:srgbClr val="000000"/>
                </a:solidFill>
              </a:rPr>
              <a:t>    | </a:t>
            </a:r>
            <a:r>
              <a:rPr lang="en-US" altLang="en-US" dirty="0" err="1">
                <a:solidFill>
                  <a:srgbClr val="000000"/>
                </a:solidFill>
              </a:rPr>
              <a:t>EjectQuarter</a:t>
            </a:r>
            <a:r>
              <a:rPr lang="en-US" altLang="en-US" dirty="0">
                <a:solidFill>
                  <a:srgbClr val="000000"/>
                </a:solidFill>
              </a:rPr>
              <a:t>, </a:t>
            </a:r>
            <a:r>
              <a:rPr lang="en-US" altLang="en-US" dirty="0" err="1">
                <a:solidFill>
                  <a:srgbClr val="000000"/>
                </a:solidFill>
              </a:rPr>
              <a:t>HasQuarter</a:t>
            </a:r>
            <a:r>
              <a:rPr lang="en-US" altLang="en-US" dirty="0">
                <a:solidFill>
                  <a:srgbClr val="000000"/>
                </a:solidFill>
              </a:rPr>
              <a:t> n </a:t>
            </a:r>
            <a:r>
              <a:rPr lang="en-US" altLang="en-US" dirty="0">
                <a:solidFill>
                  <a:srgbClr val="0000FF"/>
                </a:solidFill>
              </a:rPr>
              <a:t>-&gt;</a:t>
            </a:r>
            <a:r>
              <a:rPr lang="en-US" altLang="en-US" dirty="0">
                <a:solidFill>
                  <a:srgbClr val="000000"/>
                </a:solidFill>
              </a:rPr>
              <a:t> </a:t>
            </a:r>
            <a:r>
              <a:rPr lang="en-US" altLang="en-US" dirty="0" err="1">
                <a:solidFill>
                  <a:srgbClr val="000000"/>
                </a:solidFill>
              </a:rPr>
              <a:t>NoQuarter</a:t>
            </a:r>
            <a:r>
              <a:rPr lang="en-US" altLang="en-US" dirty="0">
                <a:solidFill>
                  <a:srgbClr val="000000"/>
                </a:solidFill>
              </a:rPr>
              <a:t> n</a:t>
            </a:r>
          </a:p>
          <a:p>
            <a:pPr>
              <a:lnSpc>
                <a:spcPct val="120000"/>
              </a:lnSpc>
            </a:pPr>
            <a:r>
              <a:rPr lang="en-US" altLang="en-US" dirty="0">
                <a:solidFill>
                  <a:srgbClr val="000000"/>
                </a:solidFill>
              </a:rPr>
              <a:t>    | Dispense, </a:t>
            </a:r>
            <a:r>
              <a:rPr lang="en-US" altLang="en-US" dirty="0" err="1">
                <a:solidFill>
                  <a:srgbClr val="000000"/>
                </a:solidFill>
              </a:rPr>
              <a:t>HasQuarter</a:t>
            </a:r>
            <a:r>
              <a:rPr lang="en-US" altLang="en-US" dirty="0">
                <a:solidFill>
                  <a:srgbClr val="000000"/>
                </a:solidFill>
              </a:rPr>
              <a:t> gumballs </a:t>
            </a:r>
            <a:r>
              <a:rPr lang="en-US" altLang="en-US" dirty="0">
                <a:solidFill>
                  <a:srgbClr val="0000FF"/>
                </a:solidFill>
              </a:rPr>
              <a:t>-&gt;</a:t>
            </a:r>
          </a:p>
          <a:p>
            <a:pPr>
              <a:lnSpc>
                <a:spcPct val="120000"/>
              </a:lnSpc>
            </a:pPr>
            <a:r>
              <a:rPr lang="en-US" altLang="en-US" dirty="0">
                <a:solidFill>
                  <a:srgbClr val="000000"/>
                </a:solidFill>
              </a:rPr>
              <a:t>        </a:t>
            </a:r>
            <a:r>
              <a:rPr lang="en-US" altLang="en-US" dirty="0">
                <a:solidFill>
                  <a:srgbClr val="0000FF"/>
                </a:solidFill>
              </a:rPr>
              <a:t>match</a:t>
            </a:r>
            <a:r>
              <a:rPr lang="en-US" altLang="en-US" dirty="0">
                <a:solidFill>
                  <a:srgbClr val="000000"/>
                </a:solidFill>
              </a:rPr>
              <a:t> gumballs </a:t>
            </a:r>
            <a:r>
              <a:rPr lang="en-US" altLang="en-US" dirty="0">
                <a:solidFill>
                  <a:srgbClr val="0000FF"/>
                </a:solidFill>
              </a:rPr>
              <a:t>with</a:t>
            </a:r>
          </a:p>
          <a:p>
            <a:pPr>
              <a:lnSpc>
                <a:spcPct val="120000"/>
              </a:lnSpc>
            </a:pPr>
            <a:r>
              <a:rPr lang="en-US" altLang="en-US" dirty="0">
                <a:solidFill>
                  <a:srgbClr val="000000"/>
                </a:solidFill>
              </a:rPr>
              <a:t>        | 1 </a:t>
            </a:r>
            <a:r>
              <a:rPr lang="en-US" altLang="en-US" dirty="0">
                <a:solidFill>
                  <a:srgbClr val="0000FF"/>
                </a:solidFill>
              </a:rPr>
              <a:t>-&gt;</a:t>
            </a:r>
            <a:r>
              <a:rPr lang="en-US" altLang="en-US" dirty="0">
                <a:solidFill>
                  <a:srgbClr val="000000"/>
                </a:solidFill>
              </a:rPr>
              <a:t> </a:t>
            </a:r>
            <a:r>
              <a:rPr lang="en-US" altLang="en-US" dirty="0" err="1">
                <a:solidFill>
                  <a:srgbClr val="000000"/>
                </a:solidFill>
              </a:rPr>
              <a:t>SoldOut</a:t>
            </a:r>
            <a:endParaRPr lang="en-US" altLang="en-US" dirty="0">
              <a:solidFill>
                <a:srgbClr val="000000"/>
              </a:solidFill>
            </a:endParaRPr>
          </a:p>
          <a:p>
            <a:pPr>
              <a:lnSpc>
                <a:spcPct val="120000"/>
              </a:lnSpc>
            </a:pPr>
            <a:r>
              <a:rPr lang="en-US" altLang="en-US" dirty="0">
                <a:solidFill>
                  <a:srgbClr val="000000"/>
                </a:solidFill>
              </a:rPr>
              <a:t>        | _ </a:t>
            </a:r>
            <a:r>
              <a:rPr lang="en-US" altLang="en-US" dirty="0">
                <a:solidFill>
                  <a:srgbClr val="0000FF"/>
                </a:solidFill>
              </a:rPr>
              <a:t>-&gt;</a:t>
            </a:r>
            <a:r>
              <a:rPr lang="en-US" altLang="en-US" dirty="0">
                <a:solidFill>
                  <a:srgbClr val="000000"/>
                </a:solidFill>
              </a:rPr>
              <a:t> </a:t>
            </a:r>
            <a:r>
              <a:rPr lang="en-US" altLang="en-US" dirty="0" err="1">
                <a:solidFill>
                  <a:srgbClr val="000000"/>
                </a:solidFill>
              </a:rPr>
              <a:t>NoQuarter</a:t>
            </a:r>
            <a:r>
              <a:rPr lang="en-US" altLang="en-US" dirty="0">
                <a:solidFill>
                  <a:srgbClr val="000000"/>
                </a:solidFill>
              </a:rPr>
              <a:t> (gumballs - 1)</a:t>
            </a:r>
          </a:p>
          <a:p>
            <a:pPr>
              <a:lnSpc>
                <a:spcPct val="120000"/>
              </a:lnSpc>
            </a:pPr>
            <a:r>
              <a:rPr lang="en-US" altLang="en-US" dirty="0">
                <a:solidFill>
                  <a:srgbClr val="000000"/>
                </a:solidFill>
              </a:rPr>
              <a:t>    | _ </a:t>
            </a:r>
            <a:r>
              <a:rPr lang="en-US" altLang="en-US" dirty="0">
                <a:solidFill>
                  <a:srgbClr val="0000FF"/>
                </a:solidFill>
              </a:rPr>
              <a:t>-&gt;</a:t>
            </a:r>
            <a:r>
              <a:rPr lang="en-US" altLang="en-US" dirty="0">
                <a:solidFill>
                  <a:srgbClr val="000000"/>
                </a:solidFill>
              </a:rPr>
              <a:t> state</a:t>
            </a:r>
          </a:p>
          <a:p>
            <a:pPr>
              <a:lnSpc>
                <a:spcPct val="120000"/>
              </a:lnSpc>
            </a:pPr>
            <a:r>
              <a:rPr lang="en-US" altLang="en-US" dirty="0">
                <a:solidFill>
                  <a:srgbClr val="000000"/>
                </a:solidFill>
              </a:rPr>
              <a:t>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dirty="0"/>
              <a:t>F#</a:t>
            </a:r>
          </a:p>
        </p:txBody>
      </p:sp>
    </p:spTree>
    <p:extLst>
      <p:ext uri="{BB962C8B-B14F-4D97-AF65-F5344CB8AC3E}">
        <p14:creationId xmlns:p14="http://schemas.microsoft.com/office/powerpoint/2010/main" val="234298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70000" lnSpcReduction="20000"/>
          </a:bodyPr>
          <a:lstStyle/>
          <a:p>
            <a:pPr>
              <a:lnSpc>
                <a:spcPct val="120000"/>
              </a:lnSpc>
            </a:pPr>
            <a:r>
              <a:rPr lang="en-US" altLang="en-US" dirty="0">
                <a:solidFill>
                  <a:srgbClr val="0000FF"/>
                </a:solidFill>
              </a:rPr>
              <a:t>let</a:t>
            </a:r>
            <a:r>
              <a:rPr lang="en-US" altLang="en-US" dirty="0">
                <a:solidFill>
                  <a:srgbClr val="000000"/>
                </a:solidFill>
              </a:rPr>
              <a:t> events = [ </a:t>
            </a:r>
            <a:r>
              <a:rPr lang="en-US" altLang="en-US" dirty="0" err="1">
                <a:solidFill>
                  <a:srgbClr val="000000"/>
                </a:solidFill>
              </a:rPr>
              <a:t>InsertQuarter</a:t>
            </a:r>
            <a:endParaRPr lang="en-US" altLang="en-US" dirty="0">
              <a:solidFill>
                <a:srgbClr val="000000"/>
              </a:solidFill>
            </a:endParaRPr>
          </a:p>
          <a:p>
            <a:pPr>
              <a:lnSpc>
                <a:spcPct val="120000"/>
              </a:lnSpc>
            </a:pPr>
            <a:r>
              <a:rPr lang="en-US" altLang="en-US" dirty="0">
                <a:solidFill>
                  <a:srgbClr val="2B91AF"/>
                </a:solidFill>
              </a:rPr>
              <a:t>               </a:t>
            </a:r>
            <a:r>
              <a:rPr lang="en-US" altLang="en-US" dirty="0">
                <a:solidFill>
                  <a:srgbClr val="000000"/>
                </a:solidFill>
              </a:rPr>
              <a:t>Dispense</a:t>
            </a:r>
          </a:p>
          <a:p>
            <a:pPr>
              <a:lnSpc>
                <a:spcPct val="120000"/>
              </a:lnSpc>
            </a:pPr>
            <a:r>
              <a:rPr lang="en-US" altLang="en-US" dirty="0">
                <a:solidFill>
                  <a:srgbClr val="000000"/>
                </a:solidFill>
              </a:rPr>
              <a:t>               </a:t>
            </a:r>
            <a:r>
              <a:rPr lang="en-US" altLang="en-US" dirty="0" err="1">
                <a:solidFill>
                  <a:srgbClr val="000000"/>
                </a:solidFill>
              </a:rPr>
              <a:t>InsertQuarter</a:t>
            </a:r>
            <a:endParaRPr lang="en-US" altLang="en-US" dirty="0">
              <a:solidFill>
                <a:srgbClr val="000000"/>
              </a:solidFill>
            </a:endParaRPr>
          </a:p>
          <a:p>
            <a:pPr>
              <a:lnSpc>
                <a:spcPct val="120000"/>
              </a:lnSpc>
            </a:pPr>
            <a:r>
              <a:rPr lang="en-US" altLang="en-US" dirty="0">
                <a:solidFill>
                  <a:srgbClr val="000000"/>
                </a:solidFill>
              </a:rPr>
              <a:t>               </a:t>
            </a:r>
            <a:r>
              <a:rPr lang="en-US" altLang="en-US" dirty="0" err="1">
                <a:solidFill>
                  <a:srgbClr val="000000"/>
                </a:solidFill>
              </a:rPr>
              <a:t>EjectQuarter</a:t>
            </a:r>
            <a:endParaRPr lang="en-US" altLang="en-US" dirty="0">
              <a:solidFill>
                <a:srgbClr val="000000"/>
              </a:solidFill>
            </a:endParaRPr>
          </a:p>
          <a:p>
            <a:pPr>
              <a:lnSpc>
                <a:spcPct val="120000"/>
              </a:lnSpc>
            </a:pPr>
            <a:r>
              <a:rPr lang="en-US" altLang="en-US" dirty="0">
                <a:solidFill>
                  <a:srgbClr val="000000"/>
                </a:solidFill>
              </a:rPr>
              <a:t>               Dispense</a:t>
            </a:r>
          </a:p>
          <a:p>
            <a:pPr>
              <a:lnSpc>
                <a:spcPct val="120000"/>
              </a:lnSpc>
            </a:pPr>
            <a:r>
              <a:rPr lang="en-US" altLang="en-US" dirty="0">
                <a:solidFill>
                  <a:srgbClr val="000000"/>
                </a:solidFill>
              </a:rPr>
              <a:t>               </a:t>
            </a:r>
            <a:r>
              <a:rPr lang="en-US" altLang="en-US" dirty="0" err="1">
                <a:solidFill>
                  <a:srgbClr val="000000"/>
                </a:solidFill>
              </a:rPr>
              <a:t>InsertQuarter</a:t>
            </a:r>
            <a:endParaRPr lang="en-US" altLang="en-US" dirty="0">
              <a:solidFill>
                <a:srgbClr val="000000"/>
              </a:solidFill>
            </a:endParaRPr>
          </a:p>
          <a:p>
            <a:pPr>
              <a:lnSpc>
                <a:spcPct val="120000"/>
              </a:lnSpc>
            </a:pPr>
            <a:r>
              <a:rPr lang="en-US" altLang="en-US" dirty="0">
                <a:solidFill>
                  <a:srgbClr val="000000"/>
                </a:solidFill>
              </a:rPr>
              <a:t>               Dispense</a:t>
            </a:r>
          </a:p>
          <a:p>
            <a:pPr>
              <a:lnSpc>
                <a:spcPct val="120000"/>
              </a:lnSpc>
            </a:pPr>
            <a:r>
              <a:rPr lang="en-US" altLang="en-US" dirty="0">
                <a:solidFill>
                  <a:srgbClr val="000000"/>
                </a:solidFill>
              </a:rPr>
              <a:t>               </a:t>
            </a:r>
            <a:r>
              <a:rPr lang="en-US" altLang="en-US" dirty="0" err="1">
                <a:solidFill>
                  <a:srgbClr val="000000"/>
                </a:solidFill>
              </a:rPr>
              <a:t>InsertQuarter</a:t>
            </a:r>
            <a:endParaRPr lang="en-US" altLang="en-US" dirty="0">
              <a:solidFill>
                <a:srgbClr val="000000"/>
              </a:solidFill>
            </a:endParaRPr>
          </a:p>
          <a:p>
            <a:pPr>
              <a:lnSpc>
                <a:spcPct val="120000"/>
              </a:lnSpc>
            </a:pPr>
            <a:r>
              <a:rPr lang="en-US" altLang="en-US" dirty="0">
                <a:solidFill>
                  <a:srgbClr val="000000"/>
                </a:solidFill>
              </a:rPr>
              <a:t>               Dispense</a:t>
            </a:r>
          </a:p>
          <a:p>
            <a:pPr>
              <a:lnSpc>
                <a:spcPct val="120000"/>
              </a:lnSpc>
            </a:pPr>
            <a:r>
              <a:rPr lang="en-US" altLang="en-US" dirty="0">
                <a:solidFill>
                  <a:srgbClr val="000000"/>
                </a:solidFill>
              </a:rPr>
              <a:t>               </a:t>
            </a:r>
            <a:r>
              <a:rPr lang="en-US" altLang="en-US" dirty="0" err="1">
                <a:solidFill>
                  <a:srgbClr val="000000"/>
                </a:solidFill>
              </a:rPr>
              <a:t>InsertQuarter</a:t>
            </a:r>
            <a:endParaRPr lang="en-US" altLang="en-US" dirty="0">
              <a:solidFill>
                <a:srgbClr val="000000"/>
              </a:solidFill>
            </a:endParaRPr>
          </a:p>
          <a:p>
            <a:pPr>
              <a:lnSpc>
                <a:spcPct val="120000"/>
              </a:lnSpc>
            </a:pPr>
            <a:r>
              <a:rPr lang="en-US" altLang="en-US" dirty="0">
                <a:solidFill>
                  <a:srgbClr val="000000"/>
                </a:solidFill>
              </a:rPr>
              <a:t>               Dispense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dirty="0"/>
              <a:t>F#</a:t>
            </a:r>
          </a:p>
        </p:txBody>
      </p:sp>
    </p:spTree>
    <p:extLst>
      <p:ext uri="{BB962C8B-B14F-4D97-AF65-F5344CB8AC3E}">
        <p14:creationId xmlns:p14="http://schemas.microsoft.com/office/powerpoint/2010/main" val="109611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fontScale="85000" lnSpcReduction="20000"/>
          </a:bodyPr>
          <a:lstStyle/>
          <a:p>
            <a:pPr>
              <a:lnSpc>
                <a:spcPct val="120000"/>
              </a:lnSpc>
            </a:pPr>
            <a:r>
              <a:rPr lang="en-US" altLang="en-US" dirty="0">
                <a:solidFill>
                  <a:srgbClr val="0000FF"/>
                </a:solidFill>
              </a:rPr>
              <a:t>let</a:t>
            </a:r>
            <a:r>
              <a:rPr lang="en-US" altLang="en-US" dirty="0">
                <a:solidFill>
                  <a:srgbClr val="000000"/>
                </a:solidFill>
              </a:rPr>
              <a:t> </a:t>
            </a:r>
            <a:r>
              <a:rPr lang="en-US" altLang="en-US" dirty="0" err="1">
                <a:solidFill>
                  <a:srgbClr val="000000"/>
                </a:solidFill>
              </a:rPr>
              <a:t>init</a:t>
            </a:r>
            <a:r>
              <a:rPr lang="en-US" altLang="en-US" dirty="0">
                <a:solidFill>
                  <a:srgbClr val="000000"/>
                </a:solidFill>
              </a:rPr>
              <a:t> = </a:t>
            </a:r>
            <a:r>
              <a:rPr lang="en-US" altLang="en-US" dirty="0" err="1">
                <a:solidFill>
                  <a:srgbClr val="000000"/>
                </a:solidFill>
              </a:rPr>
              <a:t>EjectQuarter</a:t>
            </a:r>
            <a:r>
              <a:rPr lang="en-US" altLang="en-US" dirty="0">
                <a:solidFill>
                  <a:srgbClr val="000000"/>
                </a:solidFill>
              </a:rPr>
              <a:t>, </a:t>
            </a:r>
            <a:r>
              <a:rPr lang="en-US" altLang="en-US" dirty="0" err="1">
                <a:solidFill>
                  <a:srgbClr val="000000"/>
                </a:solidFill>
              </a:rPr>
              <a:t>NoQuarter</a:t>
            </a:r>
            <a:r>
              <a:rPr lang="en-US" altLang="en-US" dirty="0">
                <a:solidFill>
                  <a:srgbClr val="000000"/>
                </a:solidFill>
              </a:rPr>
              <a:t> 3</a:t>
            </a:r>
          </a:p>
          <a:p>
            <a:pPr>
              <a:lnSpc>
                <a:spcPct val="120000"/>
              </a:lnSpc>
            </a:pPr>
            <a:r>
              <a:rPr lang="en-US" altLang="en-US" dirty="0">
                <a:solidFill>
                  <a:srgbClr val="000000"/>
                </a:solidFill>
              </a:rPr>
              <a:t>events </a:t>
            </a:r>
          </a:p>
          <a:p>
            <a:pPr>
              <a:lnSpc>
                <a:spcPct val="120000"/>
              </a:lnSpc>
            </a:pPr>
            <a:r>
              <a:rPr lang="en-US" altLang="en-US" dirty="0">
                <a:solidFill>
                  <a:srgbClr val="000000"/>
                </a:solidFill>
              </a:rPr>
              <a:t>|&gt; </a:t>
            </a:r>
            <a:r>
              <a:rPr lang="en-US" altLang="en-US" dirty="0" err="1">
                <a:solidFill>
                  <a:srgbClr val="2B91AF"/>
                </a:solidFill>
              </a:rPr>
              <a:t>Seq</a:t>
            </a:r>
            <a:r>
              <a:rPr lang="en-US" altLang="en-US" dirty="0" err="1">
                <a:solidFill>
                  <a:srgbClr val="000000"/>
                </a:solidFill>
              </a:rPr>
              <a:t>.scan</a:t>
            </a:r>
            <a:r>
              <a:rPr lang="en-US" altLang="en-US" dirty="0">
                <a:solidFill>
                  <a:srgbClr val="000000"/>
                </a:solidFill>
              </a:rPr>
              <a:t> (</a:t>
            </a:r>
            <a:r>
              <a:rPr lang="en-US" altLang="en-US" dirty="0">
                <a:solidFill>
                  <a:srgbClr val="0000FF"/>
                </a:solidFill>
              </a:rPr>
              <a:t>fun</a:t>
            </a:r>
            <a:r>
              <a:rPr lang="en-US" altLang="en-US" dirty="0">
                <a:solidFill>
                  <a:srgbClr val="000000"/>
                </a:solidFill>
              </a:rPr>
              <a:t> current event </a:t>
            </a:r>
            <a:r>
              <a:rPr lang="en-US" altLang="en-US" dirty="0">
                <a:solidFill>
                  <a:srgbClr val="0000FF"/>
                </a:solidFill>
              </a:rPr>
              <a:t>-&gt;</a:t>
            </a:r>
            <a:endParaRPr lang="en-US" altLang="en-US" dirty="0">
              <a:solidFill>
                <a:srgbClr val="000000"/>
              </a:solidFill>
            </a:endParaRPr>
          </a:p>
          <a:p>
            <a:pPr>
              <a:lnSpc>
                <a:spcPct val="120000"/>
              </a:lnSpc>
            </a:pPr>
            <a:r>
              <a:rPr lang="en-US" altLang="en-US" dirty="0">
                <a:solidFill>
                  <a:srgbClr val="0000FF"/>
                </a:solidFill>
              </a:rPr>
              <a:t>                let</a:t>
            </a:r>
            <a:r>
              <a:rPr lang="en-US" altLang="en-US" dirty="0">
                <a:solidFill>
                  <a:srgbClr val="000000"/>
                </a:solidFill>
              </a:rPr>
              <a:t> _, state = current</a:t>
            </a:r>
          </a:p>
          <a:p>
            <a:pPr>
              <a:lnSpc>
                <a:spcPct val="120000"/>
              </a:lnSpc>
            </a:pPr>
            <a:r>
              <a:rPr lang="en-US" altLang="en-US" dirty="0">
                <a:solidFill>
                  <a:srgbClr val="000000"/>
                </a:solidFill>
              </a:rPr>
              <a:t>                event, execute event state)</a:t>
            </a:r>
          </a:p>
          <a:p>
            <a:pPr>
              <a:lnSpc>
                <a:spcPct val="120000"/>
              </a:lnSpc>
            </a:pPr>
            <a:r>
              <a:rPr lang="en-US" altLang="en-US" dirty="0">
                <a:solidFill>
                  <a:srgbClr val="000000"/>
                </a:solidFill>
              </a:rPr>
              <a:t>            </a:t>
            </a:r>
            <a:r>
              <a:rPr lang="en-US" altLang="en-US" dirty="0" err="1">
                <a:solidFill>
                  <a:srgbClr val="000000"/>
                </a:solidFill>
              </a:rPr>
              <a:t>init</a:t>
            </a:r>
            <a:r>
              <a:rPr lang="en-US" altLang="en-US" dirty="0">
                <a:solidFill>
                  <a:srgbClr val="000000"/>
                </a:solidFill>
              </a:rPr>
              <a:t> </a:t>
            </a:r>
          </a:p>
          <a:p>
            <a:pPr>
              <a:lnSpc>
                <a:spcPct val="120000"/>
              </a:lnSpc>
            </a:pPr>
            <a:r>
              <a:rPr lang="en-US" altLang="en-US" dirty="0">
                <a:solidFill>
                  <a:srgbClr val="000000"/>
                </a:solidFill>
              </a:rPr>
              <a:t>|&gt; </a:t>
            </a:r>
            <a:r>
              <a:rPr lang="en-US" altLang="en-US" dirty="0" err="1">
                <a:solidFill>
                  <a:srgbClr val="2B91AF"/>
                </a:solidFill>
              </a:rPr>
              <a:t>Seq</a:t>
            </a:r>
            <a:r>
              <a:rPr lang="en-US" altLang="en-US" dirty="0" err="1">
                <a:solidFill>
                  <a:srgbClr val="000000"/>
                </a:solidFill>
              </a:rPr>
              <a:t>.skip</a:t>
            </a:r>
            <a:r>
              <a:rPr lang="en-US" altLang="en-US" dirty="0">
                <a:solidFill>
                  <a:srgbClr val="000000"/>
                </a:solidFill>
              </a:rPr>
              <a:t> 1 </a:t>
            </a:r>
          </a:p>
          <a:p>
            <a:pPr>
              <a:lnSpc>
                <a:spcPct val="120000"/>
              </a:lnSpc>
            </a:pPr>
            <a:r>
              <a:rPr lang="en-US" altLang="en-US" dirty="0">
                <a:solidFill>
                  <a:srgbClr val="000000"/>
                </a:solidFill>
              </a:rPr>
              <a:t>|&gt; </a:t>
            </a:r>
            <a:r>
              <a:rPr lang="en-US" altLang="en-US" dirty="0" err="1">
                <a:solidFill>
                  <a:srgbClr val="2B91AF"/>
                </a:solidFill>
              </a:rPr>
              <a:t>Seq</a:t>
            </a:r>
            <a:r>
              <a:rPr lang="en-US" altLang="en-US" dirty="0" err="1">
                <a:solidFill>
                  <a:srgbClr val="000000"/>
                </a:solidFill>
              </a:rPr>
              <a:t>.iter</a:t>
            </a:r>
            <a:r>
              <a:rPr lang="en-US" altLang="en-US" dirty="0">
                <a:solidFill>
                  <a:srgbClr val="000000"/>
                </a:solidFill>
              </a:rPr>
              <a:t> (</a:t>
            </a:r>
            <a:r>
              <a:rPr lang="en-US" altLang="en-US" dirty="0">
                <a:solidFill>
                  <a:srgbClr val="0000FF"/>
                </a:solidFill>
              </a:rPr>
              <a:t>fun</a:t>
            </a:r>
            <a:r>
              <a:rPr lang="en-US" altLang="en-US" dirty="0">
                <a:solidFill>
                  <a:srgbClr val="000000"/>
                </a:solidFill>
              </a:rPr>
              <a:t> (</a:t>
            </a:r>
            <a:r>
              <a:rPr lang="en-US" altLang="en-US" dirty="0" err="1">
                <a:solidFill>
                  <a:srgbClr val="000000"/>
                </a:solidFill>
              </a:rPr>
              <a:t>evt</a:t>
            </a:r>
            <a:r>
              <a:rPr lang="en-US" altLang="en-US" dirty="0">
                <a:solidFill>
                  <a:srgbClr val="000000"/>
                </a:solidFill>
              </a:rPr>
              <a:t>, state) </a:t>
            </a:r>
            <a:r>
              <a:rPr lang="en-US" altLang="en-US" dirty="0">
                <a:solidFill>
                  <a:srgbClr val="0000FF"/>
                </a:solidFill>
              </a:rPr>
              <a:t>-&gt;</a:t>
            </a:r>
            <a:r>
              <a:rPr lang="en-US" altLang="en-US" dirty="0">
                <a:solidFill>
                  <a:srgbClr val="000000"/>
                </a:solidFill>
              </a:rPr>
              <a:t> </a:t>
            </a:r>
          </a:p>
          <a:p>
            <a:pPr>
              <a:lnSpc>
                <a:spcPct val="120000"/>
              </a:lnSpc>
            </a:pPr>
            <a:r>
              <a:rPr lang="en-US" altLang="en-US" dirty="0">
                <a:solidFill>
                  <a:srgbClr val="000000"/>
                </a:solidFill>
              </a:rPr>
              <a:t>                </a:t>
            </a:r>
            <a:r>
              <a:rPr lang="en-US" altLang="en-US" dirty="0" err="1">
                <a:solidFill>
                  <a:srgbClr val="000000"/>
                </a:solidFill>
              </a:rPr>
              <a:t>printfn</a:t>
            </a:r>
            <a:r>
              <a:rPr lang="en-US" altLang="en-US" dirty="0">
                <a:solidFill>
                  <a:srgbClr val="000000"/>
                </a:solidFill>
              </a:rPr>
              <a:t> </a:t>
            </a:r>
            <a:r>
              <a:rPr lang="en-US" altLang="en-US" dirty="0">
                <a:solidFill>
                  <a:srgbClr val="A31515"/>
                </a:solidFill>
              </a:rPr>
              <a:t>"</a:t>
            </a:r>
            <a:r>
              <a:rPr lang="en-US" altLang="en-US" dirty="0">
                <a:solidFill>
                  <a:srgbClr val="2B91AF"/>
                </a:solidFill>
              </a:rPr>
              <a:t>%A</a:t>
            </a:r>
            <a:r>
              <a:rPr lang="en-US" altLang="en-US" dirty="0">
                <a:solidFill>
                  <a:srgbClr val="A31515"/>
                </a:solidFill>
              </a:rPr>
              <a:t> -&gt; </a:t>
            </a:r>
            <a:r>
              <a:rPr lang="en-US" altLang="en-US" dirty="0">
                <a:solidFill>
                  <a:srgbClr val="2B91AF"/>
                </a:solidFill>
              </a:rPr>
              <a:t>%A</a:t>
            </a:r>
            <a:r>
              <a:rPr lang="en-US" altLang="en-US" dirty="0">
                <a:solidFill>
                  <a:srgbClr val="A31515"/>
                </a:solidFill>
              </a:rPr>
              <a:t>"</a:t>
            </a:r>
            <a:r>
              <a:rPr lang="en-US" altLang="en-US" dirty="0">
                <a:solidFill>
                  <a:srgbClr val="000000"/>
                </a:solidFill>
              </a:rPr>
              <a:t> </a:t>
            </a:r>
            <a:r>
              <a:rPr lang="en-US" altLang="en-US" dirty="0" err="1">
                <a:solidFill>
                  <a:srgbClr val="000000"/>
                </a:solidFill>
              </a:rPr>
              <a:t>evt</a:t>
            </a:r>
            <a:r>
              <a:rPr lang="en-US" altLang="en-US" dirty="0">
                <a:solidFill>
                  <a:srgbClr val="000000"/>
                </a:solidFill>
              </a:rPr>
              <a:t> state) </a:t>
            </a:r>
            <a:endParaRPr lang="en-US" altLang="en-US" sz="6600" dirty="0">
              <a:latin typeface="Arial" panose="020B0604020202020204" pitchFamily="34" charset="0"/>
            </a:endParaRPr>
          </a:p>
        </p:txBody>
      </p:sp>
      <p:sp>
        <p:nvSpPr>
          <p:cNvPr id="13" name="Text Placeholder 12"/>
          <p:cNvSpPr>
            <a:spLocks noGrp="1"/>
          </p:cNvSpPr>
          <p:nvPr>
            <p:ph type="body" sz="quarter" idx="13"/>
          </p:nvPr>
        </p:nvSpPr>
        <p:spPr/>
        <p:txBody>
          <a:bodyPr/>
          <a:lstStyle/>
          <a:p>
            <a:r>
              <a:rPr lang="en-US" dirty="0"/>
              <a:t>F#</a:t>
            </a:r>
          </a:p>
        </p:txBody>
      </p:sp>
    </p:spTree>
    <p:extLst>
      <p:ext uri="{BB962C8B-B14F-4D97-AF65-F5344CB8AC3E}">
        <p14:creationId xmlns:p14="http://schemas.microsoft.com/office/powerpoint/2010/main" val="4004514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normAutofit fontScale="92500" lnSpcReduction="10000"/>
          </a:bodyPr>
          <a:lstStyle/>
          <a:p>
            <a:pPr>
              <a:lnSpc>
                <a:spcPct val="110000"/>
              </a:lnSpc>
            </a:pPr>
            <a:r>
              <a:rPr lang="en-US" dirty="0" err="1"/>
              <a:t>InsertQuarter</a:t>
            </a:r>
            <a:r>
              <a:rPr lang="en-US" dirty="0"/>
              <a:t> -&gt; </a:t>
            </a:r>
            <a:r>
              <a:rPr lang="en-US" dirty="0" err="1"/>
              <a:t>HasQuarter</a:t>
            </a:r>
            <a:r>
              <a:rPr lang="en-US" dirty="0"/>
              <a:t> 3</a:t>
            </a:r>
          </a:p>
          <a:p>
            <a:pPr>
              <a:lnSpc>
                <a:spcPct val="110000"/>
              </a:lnSpc>
            </a:pPr>
            <a:r>
              <a:rPr lang="en-US" dirty="0"/>
              <a:t>Dispense -&gt; </a:t>
            </a:r>
            <a:r>
              <a:rPr lang="en-US" dirty="0" err="1"/>
              <a:t>NoQuarter</a:t>
            </a:r>
            <a:r>
              <a:rPr lang="en-US" dirty="0"/>
              <a:t> 2</a:t>
            </a:r>
          </a:p>
          <a:p>
            <a:pPr>
              <a:lnSpc>
                <a:spcPct val="110000"/>
              </a:lnSpc>
            </a:pPr>
            <a:r>
              <a:rPr lang="en-US" dirty="0" err="1"/>
              <a:t>InsertQuarter</a:t>
            </a:r>
            <a:r>
              <a:rPr lang="en-US" dirty="0"/>
              <a:t> -&gt; </a:t>
            </a:r>
            <a:r>
              <a:rPr lang="en-US" dirty="0" err="1"/>
              <a:t>HasQuarter</a:t>
            </a:r>
            <a:r>
              <a:rPr lang="en-US" dirty="0"/>
              <a:t> 2</a:t>
            </a:r>
          </a:p>
          <a:p>
            <a:pPr>
              <a:lnSpc>
                <a:spcPct val="110000"/>
              </a:lnSpc>
            </a:pPr>
            <a:r>
              <a:rPr lang="en-US" dirty="0" err="1"/>
              <a:t>EjectQuarter</a:t>
            </a:r>
            <a:r>
              <a:rPr lang="en-US" dirty="0"/>
              <a:t> -&gt; </a:t>
            </a:r>
            <a:r>
              <a:rPr lang="en-US" dirty="0" err="1"/>
              <a:t>NoQuarter</a:t>
            </a:r>
            <a:r>
              <a:rPr lang="en-US" dirty="0"/>
              <a:t> 2</a:t>
            </a:r>
          </a:p>
          <a:p>
            <a:pPr>
              <a:lnSpc>
                <a:spcPct val="110000"/>
              </a:lnSpc>
            </a:pPr>
            <a:r>
              <a:rPr lang="en-US" dirty="0"/>
              <a:t>Dispense -&gt; </a:t>
            </a:r>
            <a:r>
              <a:rPr lang="en-US" dirty="0" err="1"/>
              <a:t>NoQuarter</a:t>
            </a:r>
            <a:r>
              <a:rPr lang="en-US" dirty="0"/>
              <a:t> 2</a:t>
            </a:r>
          </a:p>
          <a:p>
            <a:pPr>
              <a:lnSpc>
                <a:spcPct val="110000"/>
              </a:lnSpc>
            </a:pPr>
            <a:r>
              <a:rPr lang="en-US" dirty="0" err="1"/>
              <a:t>InsertQuarter</a:t>
            </a:r>
            <a:r>
              <a:rPr lang="en-US" dirty="0"/>
              <a:t> -&gt; </a:t>
            </a:r>
            <a:r>
              <a:rPr lang="en-US" dirty="0" err="1"/>
              <a:t>HasQuarter</a:t>
            </a:r>
            <a:r>
              <a:rPr lang="en-US" dirty="0"/>
              <a:t> 2</a:t>
            </a:r>
          </a:p>
          <a:p>
            <a:pPr>
              <a:lnSpc>
                <a:spcPct val="110000"/>
              </a:lnSpc>
            </a:pPr>
            <a:r>
              <a:rPr lang="en-US" dirty="0"/>
              <a:t>Dispense -&gt; </a:t>
            </a:r>
            <a:r>
              <a:rPr lang="en-US" dirty="0" err="1"/>
              <a:t>NoQuarter</a:t>
            </a:r>
            <a:r>
              <a:rPr lang="en-US" dirty="0"/>
              <a:t> 1</a:t>
            </a:r>
          </a:p>
          <a:p>
            <a:pPr>
              <a:lnSpc>
                <a:spcPct val="110000"/>
              </a:lnSpc>
            </a:pPr>
            <a:r>
              <a:rPr lang="en-US" dirty="0" err="1"/>
              <a:t>InsertQuarter</a:t>
            </a:r>
            <a:r>
              <a:rPr lang="en-US" dirty="0"/>
              <a:t> -&gt; </a:t>
            </a:r>
            <a:r>
              <a:rPr lang="en-US" dirty="0" err="1"/>
              <a:t>HasQuarter</a:t>
            </a:r>
            <a:r>
              <a:rPr lang="en-US" dirty="0"/>
              <a:t> 1</a:t>
            </a:r>
          </a:p>
          <a:p>
            <a:pPr>
              <a:lnSpc>
                <a:spcPct val="110000"/>
              </a:lnSpc>
            </a:pPr>
            <a:r>
              <a:rPr lang="en-US" dirty="0"/>
              <a:t>Dispense -&gt; </a:t>
            </a:r>
            <a:r>
              <a:rPr lang="en-US" dirty="0" err="1"/>
              <a:t>SoldOut</a:t>
            </a:r>
            <a:endParaRPr lang="en-US" dirty="0"/>
          </a:p>
          <a:p>
            <a:pPr>
              <a:lnSpc>
                <a:spcPct val="110000"/>
              </a:lnSpc>
            </a:pPr>
            <a:r>
              <a:rPr lang="en-US" dirty="0" err="1"/>
              <a:t>InsertQuarter</a:t>
            </a:r>
            <a:r>
              <a:rPr lang="en-US" dirty="0"/>
              <a:t> -&gt; </a:t>
            </a:r>
            <a:r>
              <a:rPr lang="en-US" dirty="0" err="1"/>
              <a:t>SoldOut</a:t>
            </a:r>
            <a:endParaRPr lang="en-US" dirty="0"/>
          </a:p>
          <a:p>
            <a:pPr>
              <a:lnSpc>
                <a:spcPct val="110000"/>
              </a:lnSpc>
            </a:pPr>
            <a:r>
              <a:rPr lang="en-US" dirty="0"/>
              <a:t>Dispense -&gt; </a:t>
            </a:r>
            <a:r>
              <a:rPr lang="en-US" dirty="0" err="1"/>
              <a:t>SoldOut</a:t>
            </a:r>
            <a:endParaRPr lang="en-US" dirty="0"/>
          </a:p>
        </p:txBody>
      </p:sp>
    </p:spTree>
    <p:extLst>
      <p:ext uri="{BB962C8B-B14F-4D97-AF65-F5344CB8AC3E}">
        <p14:creationId xmlns:p14="http://schemas.microsoft.com/office/powerpoint/2010/main" val="1936032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
                                        <p:tgtEl>
                                          <p:spTgt spid="13">
                                            <p:txEl>
                                              <p:pRg st="0" end="0"/>
                                            </p:txEl>
                                          </p:spTgt>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100"/>
                                        <p:tgtEl>
                                          <p:spTgt spid="13">
                                            <p:txEl>
                                              <p:pRg st="1" end="1"/>
                                            </p:txEl>
                                          </p:spTgt>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100"/>
                                        <p:tgtEl>
                                          <p:spTgt spid="13">
                                            <p:txEl>
                                              <p:pRg st="2" end="2"/>
                                            </p:txEl>
                                          </p:spTgt>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Effect transition="in" filter="fade">
                                      <p:cBhvr>
                                        <p:cTn id="19" dur="100"/>
                                        <p:tgtEl>
                                          <p:spTgt spid="13">
                                            <p:txEl>
                                              <p:pRg st="3" end="3"/>
                                            </p:txEl>
                                          </p:spTgt>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100"/>
                                        <p:tgtEl>
                                          <p:spTgt spid="13">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100"/>
                                        <p:tgtEl>
                                          <p:spTgt spid="13">
                                            <p:txEl>
                                              <p:pRg st="5" end="5"/>
                                            </p:txEl>
                                          </p:spTgt>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animEffect transition="in" filter="fade">
                                      <p:cBhvr>
                                        <p:cTn id="31" dur="100"/>
                                        <p:tgtEl>
                                          <p:spTgt spid="13">
                                            <p:txEl>
                                              <p:pRg st="6" end="6"/>
                                            </p:txEl>
                                          </p:spTgt>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Effect transition="in" filter="fade">
                                      <p:cBhvr>
                                        <p:cTn id="35" dur="100"/>
                                        <p:tgtEl>
                                          <p:spTgt spid="13">
                                            <p:txEl>
                                              <p:pRg st="7" end="7"/>
                                            </p:txEl>
                                          </p:spTgt>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animEffect transition="in" filter="fade">
                                      <p:cBhvr>
                                        <p:cTn id="39" dur="100"/>
                                        <p:tgtEl>
                                          <p:spTgt spid="13">
                                            <p:txEl>
                                              <p:pRg st="8" end="8"/>
                                            </p:txEl>
                                          </p:spTgt>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animEffect transition="in" filter="fade">
                                      <p:cBhvr>
                                        <p:cTn id="43" dur="100"/>
                                        <p:tgtEl>
                                          <p:spTgt spid="13">
                                            <p:txEl>
                                              <p:pRg st="9" end="9"/>
                                            </p:txEl>
                                          </p:spTgt>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animEffect transition="in" filter="fade">
                                      <p:cBhvr>
                                        <p:cTn id="47" dur="1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C#</a:t>
            </a:r>
          </a:p>
        </p:txBody>
      </p:sp>
      <p:sp>
        <p:nvSpPr>
          <p:cNvPr id="16" name="Content Placeholder 15"/>
          <p:cNvSpPr>
            <a:spLocks noGrp="1"/>
          </p:cNvSpPr>
          <p:nvPr>
            <p:ph sz="half" idx="2"/>
          </p:nvPr>
        </p:nvSpPr>
        <p:spPr/>
        <p:txBody>
          <a:bodyPr>
            <a:noAutofit/>
          </a:bodyPr>
          <a:lstStyle/>
          <a:p>
            <a:pPr marL="0" indent="0">
              <a:lnSpc>
                <a:spcPct val="120000"/>
              </a:lnSpc>
              <a:spcBef>
                <a:spcPts val="0"/>
              </a:spcBef>
              <a:buNone/>
            </a:pP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interface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endParaRPr lang="en-US" altLang="en-US" sz="30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a:t>
            </a:r>
            <a:r>
              <a:rPr lang="en-US" altLang="en-US" sz="300" dirty="0">
                <a:solidFill>
                  <a:srgbClr val="0000FF"/>
                </a:solidFill>
                <a:latin typeface="Consolas" panose="020B0609020204030204" pitchFamily="49" charset="0"/>
                <a:cs typeface="Consolas" panose="020B0609020204030204" pitchFamily="49" charset="0"/>
              </a:rPr>
              <a:t>get</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Dispense();</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class</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NoQuarterState</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2B91AF"/>
                </a:solidFill>
                <a:latin typeface="Consolas" panose="020B0609020204030204" pitchFamily="49" charset="0"/>
                <a:cs typeface="Consolas" panose="020B0609020204030204" pitchFamily="49" charset="0"/>
              </a:rPr>
              <a:t>Istate</a:t>
            </a:r>
            <a:endParaRPr lang="en-US" altLang="en-US" sz="30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NoQuarterState</a:t>
            </a:r>
            <a:r>
              <a:rPr lang="en-US" altLang="en-US" sz="300" dirty="0">
                <a:solidFill>
                  <a:srgbClr val="000000"/>
                </a:solidFill>
                <a:latin typeface="Consolas" panose="020B0609020204030204" pitchFamily="49" charset="0"/>
                <a:cs typeface="Consolas" panose="020B0609020204030204" pitchFamily="49" charset="0"/>
              </a:rPr>
              <a:t>(</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Gumballs = gumballs;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a:t>
            </a:r>
            <a:r>
              <a:rPr lang="en-US" altLang="en-US" sz="300" dirty="0">
                <a:solidFill>
                  <a:srgbClr val="0000FF"/>
                </a:solidFill>
                <a:latin typeface="Consolas" panose="020B0609020204030204" pitchFamily="49" charset="0"/>
                <a:cs typeface="Consolas" panose="020B0609020204030204" pitchFamily="49" charset="0"/>
              </a:rPr>
              <a:t>get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private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set</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new</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HasQuarterState</a:t>
            </a:r>
            <a:r>
              <a:rPr lang="en-US" altLang="en-US" sz="300" dirty="0">
                <a:solidFill>
                  <a:srgbClr val="000000"/>
                </a:solidFill>
                <a:latin typeface="Consolas" panose="020B0609020204030204" pitchFamily="49" charset="0"/>
                <a:cs typeface="Consolas" panose="020B0609020204030204" pitchFamily="49" charset="0"/>
              </a:rPr>
              <a:t>(Gumballs);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this</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Dispense()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this</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class</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HasQuarterState</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2B91AF"/>
                </a:solidFill>
                <a:latin typeface="Consolas" panose="020B0609020204030204" pitchFamily="49" charset="0"/>
                <a:cs typeface="Consolas" panose="020B0609020204030204" pitchFamily="49" charset="0"/>
              </a:rPr>
              <a:t>Istate</a:t>
            </a:r>
            <a:endParaRPr lang="en-US" altLang="en-US" sz="30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HasQuarterState</a:t>
            </a:r>
            <a:r>
              <a:rPr lang="en-US" altLang="en-US" sz="300" dirty="0">
                <a:solidFill>
                  <a:srgbClr val="000000"/>
                </a:solidFill>
                <a:latin typeface="Consolas" panose="020B0609020204030204" pitchFamily="49" charset="0"/>
                <a:cs typeface="Consolas" panose="020B0609020204030204" pitchFamily="49" charset="0"/>
              </a:rPr>
              <a:t>(</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Gumballs = gumballs;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a:t>
            </a:r>
            <a:r>
              <a:rPr lang="en-US" altLang="en-US" sz="300" dirty="0">
                <a:solidFill>
                  <a:srgbClr val="0000FF"/>
                </a:solidFill>
                <a:latin typeface="Consolas" panose="020B0609020204030204" pitchFamily="49" charset="0"/>
                <a:cs typeface="Consolas" panose="020B0609020204030204" pitchFamily="49" charset="0"/>
              </a:rPr>
              <a:t>get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private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set</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this</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new</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NoQuarterState</a:t>
            </a:r>
            <a:r>
              <a:rPr lang="en-US" altLang="en-US" sz="300" dirty="0">
                <a:solidFill>
                  <a:srgbClr val="000000"/>
                </a:solidFill>
                <a:latin typeface="Consolas" panose="020B0609020204030204" pitchFamily="49" charset="0"/>
                <a:cs typeface="Consolas" panose="020B0609020204030204" pitchFamily="49" charset="0"/>
              </a:rPr>
              <a:t>(Gumballs);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Dispense()</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Gumballs == 1 ? </a:t>
            </a:r>
            <a:r>
              <a:rPr lang="en-US" altLang="en-US" sz="300" dirty="0">
                <a:solidFill>
                  <a:srgbClr val="0000FF"/>
                </a:solidFill>
                <a:latin typeface="Consolas" panose="020B0609020204030204" pitchFamily="49" charset="0"/>
                <a:cs typeface="Consolas" panose="020B0609020204030204" pitchFamily="49" charset="0"/>
              </a:rPr>
              <a:t>new</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SoldOutState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as</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new</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NoQuarterState</a:t>
            </a:r>
            <a:r>
              <a:rPr lang="en-US" altLang="en-US" sz="300" dirty="0">
                <a:solidFill>
                  <a:srgbClr val="000000"/>
                </a:solidFill>
                <a:latin typeface="Consolas" panose="020B0609020204030204" pitchFamily="49" charset="0"/>
                <a:cs typeface="Consolas" panose="020B0609020204030204" pitchFamily="49" charset="0"/>
              </a:rPr>
              <a:t>(Gumballs - 1);</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class</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SoldOutState</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2B91AF"/>
                </a:solidFill>
                <a:latin typeface="Consolas" panose="020B0609020204030204" pitchFamily="49" charset="0"/>
                <a:cs typeface="Consolas" panose="020B0609020204030204" pitchFamily="49" charset="0"/>
              </a:rPr>
              <a:t>Istate</a:t>
            </a:r>
            <a:endParaRPr lang="en-US" altLang="en-US" sz="30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a:t>
            </a:r>
            <a:r>
              <a:rPr lang="en-US" altLang="en-US" sz="300" dirty="0">
                <a:solidFill>
                  <a:srgbClr val="0000FF"/>
                </a:solidFill>
                <a:latin typeface="Consolas" panose="020B0609020204030204" pitchFamily="49" charset="0"/>
                <a:cs typeface="Consolas" panose="020B0609020204030204" pitchFamily="49" charset="0"/>
              </a:rPr>
              <a:t>get</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0; }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this</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this</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Dispense()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this</a:t>
            </a:r>
            <a:r>
              <a:rPr lang="en-US" altLang="en-US" sz="300" dirty="0">
                <a:solidFill>
                  <a:srgbClr val="000000"/>
                </a:solidFill>
                <a:latin typeface="Consolas" panose="020B0609020204030204" pitchFamily="49" charset="0"/>
                <a:cs typeface="Consolas" panose="020B0609020204030204" pitchFamily="49" charset="0"/>
              </a:rPr>
              <a:t>; }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class</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GumballMachine</a:t>
            </a:r>
            <a:endParaRPr lang="en-US" altLang="en-US" sz="300" dirty="0">
              <a:solidFill>
                <a:srgbClr val="2B91AF"/>
              </a:solidFill>
              <a:latin typeface="Consolas" panose="020B0609020204030204" pitchFamily="49" charset="0"/>
              <a:cs typeface="Consolas" panose="020B0609020204030204" pitchFamily="49" charset="0"/>
            </a:endParaRP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private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IState</a:t>
            </a:r>
            <a:r>
              <a:rPr lang="en-US" altLang="en-US" sz="300" dirty="0">
                <a:solidFill>
                  <a:srgbClr val="000000"/>
                </a:solidFill>
                <a:latin typeface="Consolas" panose="020B0609020204030204" pitchFamily="49" charset="0"/>
                <a:cs typeface="Consolas" panose="020B0609020204030204" pitchFamily="49" charset="0"/>
              </a:rPr>
              <a:t> state;</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GumballMachine</a:t>
            </a:r>
            <a:r>
              <a:rPr lang="en-US" altLang="en-US" sz="300" dirty="0">
                <a:solidFill>
                  <a:srgbClr val="000000"/>
                </a:solidFill>
                <a:latin typeface="Consolas" panose="020B0609020204030204" pitchFamily="49" charset="0"/>
                <a:cs typeface="Consolas" panose="020B0609020204030204" pitchFamily="49" charset="0"/>
              </a:rPr>
              <a:t>(</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a:t>
            </a:r>
            <a:r>
              <a:rPr lang="en-US" altLang="en-US" sz="300" dirty="0" err="1">
                <a:solidFill>
                  <a:srgbClr val="0000FF"/>
                </a:solidFill>
                <a:latin typeface="Consolas" panose="020B0609020204030204" pitchFamily="49" charset="0"/>
                <a:cs typeface="Consolas" panose="020B0609020204030204" pitchFamily="49" charset="0"/>
              </a:rPr>
              <a:t>this</a:t>
            </a:r>
            <a:r>
              <a:rPr lang="en-US" altLang="en-US" sz="300" dirty="0" err="1">
                <a:solidFill>
                  <a:srgbClr val="000000"/>
                </a:solidFill>
                <a:latin typeface="Consolas" panose="020B0609020204030204" pitchFamily="49" charset="0"/>
                <a:cs typeface="Consolas" panose="020B0609020204030204" pitchFamily="49" charset="0"/>
              </a:rPr>
              <a:t>.state</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new</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NoQuarterState</a:t>
            </a:r>
            <a:r>
              <a:rPr lang="en-US" altLang="en-US" sz="300" dirty="0">
                <a:solidFill>
                  <a:srgbClr val="000000"/>
                </a:solidFill>
                <a:latin typeface="Consolas" panose="020B0609020204030204" pitchFamily="49" charset="0"/>
                <a:cs typeface="Consolas" panose="020B0609020204030204" pitchFamily="49" charset="0"/>
              </a:rPr>
              <a:t>(gumballs);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F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Gumballs { </a:t>
            </a:r>
            <a:r>
              <a:rPr lang="en-US" altLang="en-US" sz="300" dirty="0">
                <a:solidFill>
                  <a:srgbClr val="0000FF"/>
                </a:solidFill>
                <a:latin typeface="Consolas" panose="020B0609020204030204" pitchFamily="49" charset="0"/>
                <a:cs typeface="Consolas" panose="020B0609020204030204" pitchFamily="49" charset="0"/>
              </a:rPr>
              <a:t>get</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state.Gumballs</a:t>
            </a:r>
            <a:r>
              <a:rPr lang="en-US" altLang="en-US" sz="300" dirty="0">
                <a:solidFill>
                  <a:srgbClr val="000000"/>
                </a:solidFill>
                <a:latin typeface="Consolas" panose="020B0609020204030204" pitchFamily="49" charset="0"/>
                <a:cs typeface="Consolas" panose="020B0609020204030204" pitchFamily="49" charset="0"/>
              </a:rPr>
              <a:t>; }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void</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 { state = </a:t>
            </a:r>
            <a:r>
              <a:rPr lang="en-US" altLang="en-US" sz="300" dirty="0" err="1">
                <a:solidFill>
                  <a:srgbClr val="000000"/>
                </a:solidFill>
                <a:latin typeface="Consolas" panose="020B0609020204030204" pitchFamily="49" charset="0"/>
                <a:cs typeface="Consolas" panose="020B0609020204030204" pitchFamily="49" charset="0"/>
              </a:rPr>
              <a:t>state.InsertQuarter</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void</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 { state = </a:t>
            </a:r>
            <a:r>
              <a:rPr lang="en-US" altLang="en-US" sz="300" dirty="0" err="1">
                <a:solidFill>
                  <a:srgbClr val="000000"/>
                </a:solidFill>
                <a:latin typeface="Consolas" panose="020B0609020204030204" pitchFamily="49" charset="0"/>
                <a:cs typeface="Consolas" panose="020B0609020204030204" pitchFamily="49" charset="0"/>
              </a:rPr>
              <a:t>state.EjectQuarter</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void</a:t>
            </a:r>
            <a:r>
              <a:rPr lang="en-US" altLang="en-US" sz="300" dirty="0">
                <a:solidFill>
                  <a:srgbClr val="000000"/>
                </a:solidFill>
                <a:latin typeface="Consolas" panose="020B0609020204030204" pitchFamily="49" charset="0"/>
                <a:cs typeface="Consolas" panose="020B0609020204030204" pitchFamily="49" charset="0"/>
              </a:rPr>
              <a:t> Dispense() { state = </a:t>
            </a:r>
            <a:r>
              <a:rPr lang="en-US" altLang="en-US" sz="300" dirty="0" err="1">
                <a:solidFill>
                  <a:srgbClr val="000000"/>
                </a:solidFill>
                <a:latin typeface="Consolas" panose="020B0609020204030204" pitchFamily="49" charset="0"/>
                <a:cs typeface="Consolas" panose="020B0609020204030204" pitchFamily="49" charset="0"/>
              </a:rPr>
              <a:t>state.Dispense</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public</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override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string</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ToString</a:t>
            </a: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a:solidFill>
                  <a:srgbClr val="0000FF"/>
                </a:solidFill>
                <a:latin typeface="Consolas" panose="020B0609020204030204" pitchFamily="49" charset="0"/>
                <a:cs typeface="Consolas" panose="020B0609020204030204" pitchFamily="49" charset="0"/>
              </a:rPr>
              <a:t>return</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A31515"/>
                </a:solidFill>
                <a:latin typeface="Consolas" panose="020B0609020204030204" pitchFamily="49" charset="0"/>
                <a:cs typeface="Consolas" panose="020B0609020204030204" pitchFamily="49" charset="0"/>
              </a:rPr>
              <a:t>$"Gumball Machine with </a:t>
            </a:r>
            <a:r>
              <a:rPr lang="en-US" altLang="en-US" sz="300" dirty="0">
                <a:solidFill>
                  <a:srgbClr val="000000"/>
                </a:solidFill>
                <a:latin typeface="Consolas" panose="020B0609020204030204" pitchFamily="49" charset="0"/>
                <a:cs typeface="Consolas" panose="020B0609020204030204" pitchFamily="49" charset="0"/>
              </a:rPr>
              <a:t>{Gumballs}</a:t>
            </a:r>
            <a:r>
              <a:rPr lang="en-US" altLang="en-US" sz="300" dirty="0">
                <a:solidFill>
                  <a:srgbClr val="A31515"/>
                </a:solidFill>
                <a:latin typeface="Consolas" panose="020B0609020204030204" pitchFamily="49" charset="0"/>
                <a:cs typeface="Consolas" panose="020B0609020204030204" pitchFamily="49" charset="0"/>
              </a:rPr>
              <a:t> gumballs"</a:t>
            </a:r>
            <a:r>
              <a:rPr lang="en-US" altLang="en-US" sz="300" dirty="0">
                <a:solidFill>
                  <a:srgbClr val="000000"/>
                </a:solidFill>
                <a:latin typeface="Consolas" panose="020B0609020204030204" pitchFamily="49" charset="0"/>
                <a:cs typeface="Consolas" panose="020B0609020204030204" pitchFamily="49" charset="0"/>
              </a:rPr>
              <a:t>; }</a:t>
            </a:r>
          </a:p>
          <a:p>
            <a:pPr marL="0" indent="0">
              <a:lnSpc>
                <a:spcPct val="120000"/>
              </a:lnSpc>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endParaRPr lang="en-US" altLang="en-US" sz="300" dirty="0">
              <a:latin typeface="Arial" panose="020B0604020202020204" pitchFamily="34" charset="0"/>
            </a:endParaRPr>
          </a:p>
          <a:p>
            <a:pPr marL="0" indent="0">
              <a:lnSpc>
                <a:spcPct val="120000"/>
              </a:lnSpc>
              <a:spcBef>
                <a:spcPts val="0"/>
              </a:spcBef>
              <a:buNone/>
            </a:pPr>
            <a:endParaRPr lang="en-US" altLang="en-US" sz="300" dirty="0"/>
          </a:p>
        </p:txBody>
      </p:sp>
      <p:sp>
        <p:nvSpPr>
          <p:cNvPr id="5" name="Text Placeholder 4"/>
          <p:cNvSpPr>
            <a:spLocks noGrp="1"/>
          </p:cNvSpPr>
          <p:nvPr>
            <p:ph type="body" sz="quarter" idx="3"/>
          </p:nvPr>
        </p:nvSpPr>
        <p:spPr/>
        <p:txBody>
          <a:bodyPr/>
          <a:lstStyle/>
          <a:p>
            <a:r>
              <a:rPr lang="en-US" dirty="0"/>
              <a:t>F#</a:t>
            </a:r>
          </a:p>
        </p:txBody>
      </p:sp>
      <p:sp>
        <p:nvSpPr>
          <p:cNvPr id="6" name="Content Placeholder 5"/>
          <p:cNvSpPr>
            <a:spLocks noGrp="1"/>
          </p:cNvSpPr>
          <p:nvPr>
            <p:ph sz="quarter" idx="4"/>
          </p:nvPr>
        </p:nvSpPr>
        <p:spPr/>
        <p:txBody>
          <a:bodyPr>
            <a:normAutofit/>
          </a:bodyPr>
          <a:lstStyle/>
          <a:p>
            <a:pPr marL="0" indent="0">
              <a:spcBef>
                <a:spcPts val="0"/>
              </a:spcBef>
              <a:buNone/>
            </a:pPr>
            <a:r>
              <a:rPr lang="en-US" altLang="en-US" sz="300" dirty="0">
                <a:solidFill>
                  <a:srgbClr val="0000FF"/>
                </a:solidFill>
                <a:latin typeface="Consolas" panose="020B0609020204030204" pitchFamily="49" charset="0"/>
                <a:cs typeface="Consolas" panose="020B0609020204030204" pitchFamily="49" charset="0"/>
              </a:rPr>
              <a:t>type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2B91AF"/>
                </a:solidFill>
                <a:latin typeface="Consolas" panose="020B0609020204030204" pitchFamily="49" charset="0"/>
                <a:cs typeface="Consolas" panose="020B0609020204030204" pitchFamily="49" charset="0"/>
              </a:rPr>
              <a:t>State</a:t>
            </a:r>
            <a:r>
              <a:rPr lang="en-US" altLang="en-US" sz="300" dirty="0">
                <a:solidFill>
                  <a:srgbClr val="000000"/>
                </a:solidFill>
                <a:latin typeface="Consolas" panose="020B0609020204030204" pitchFamily="49" charset="0"/>
                <a:cs typeface="Consolas" panose="020B0609020204030204" pitchFamily="49" charset="0"/>
              </a:rPr>
              <a:t> =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NoQuarter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of</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HasQuarter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of</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2B91AF"/>
                </a:solidFill>
                <a:latin typeface="Consolas" panose="020B0609020204030204" pitchFamily="49" charset="0"/>
                <a:cs typeface="Consolas" panose="020B0609020204030204" pitchFamily="49" charset="0"/>
              </a:rPr>
              <a:t>int</a:t>
            </a:r>
            <a:r>
              <a:rPr lang="en-US" altLang="en-US" sz="3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SoldOut</a:t>
            </a:r>
            <a:r>
              <a:rPr lang="en-US" altLang="en-US" sz="300" dirty="0">
                <a:solidFill>
                  <a:srgbClr val="000000"/>
                </a:solidFill>
                <a:latin typeface="Consolas" panose="020B0609020204030204" pitchFamily="49" charset="0"/>
                <a:cs typeface="Consolas" panose="020B0609020204030204" pitchFamily="49" charset="0"/>
              </a:rPr>
              <a:t> </a:t>
            </a:r>
          </a:p>
          <a:p>
            <a:pPr marL="0" indent="0">
              <a:spcBef>
                <a:spcPts val="0"/>
              </a:spcBef>
              <a:buNone/>
            </a:pPr>
            <a:endParaRPr lang="en-US" altLang="en-US" sz="300" dirty="0">
              <a:solidFill>
                <a:srgbClr val="000000"/>
              </a:solidFill>
              <a:latin typeface="Consolas" panose="020B0609020204030204" pitchFamily="49" charset="0"/>
              <a:cs typeface="Consolas" panose="020B0609020204030204" pitchFamily="49" charset="0"/>
            </a:endParaRPr>
          </a:p>
          <a:p>
            <a:pPr marL="0" indent="0">
              <a:spcBef>
                <a:spcPts val="0"/>
              </a:spcBef>
              <a:buNone/>
            </a:pPr>
            <a:r>
              <a:rPr lang="en-US" altLang="en-US" sz="300" dirty="0">
                <a:solidFill>
                  <a:srgbClr val="0000FF"/>
                </a:solidFill>
                <a:latin typeface="Consolas" panose="020B0609020204030204" pitchFamily="49" charset="0"/>
                <a:cs typeface="Consolas" panose="020B0609020204030204" pitchFamily="49" charset="0"/>
              </a:rPr>
              <a:t>type</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2B91AF"/>
                </a:solidFill>
                <a:latin typeface="Consolas" panose="020B0609020204030204" pitchFamily="49" charset="0"/>
                <a:cs typeface="Consolas" panose="020B0609020204030204" pitchFamily="49" charset="0"/>
              </a:rPr>
              <a:t>Event</a:t>
            </a:r>
            <a:r>
              <a:rPr lang="en-US" altLang="en-US" sz="300" dirty="0">
                <a:solidFill>
                  <a:srgbClr val="000000"/>
                </a:solidFill>
                <a:latin typeface="Consolas" panose="020B0609020204030204" pitchFamily="49" charset="0"/>
                <a:cs typeface="Consolas" panose="020B0609020204030204" pitchFamily="49" charset="0"/>
              </a:rPr>
              <a:t> =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Dispense </a:t>
            </a:r>
          </a:p>
          <a:p>
            <a:pPr marL="0" indent="0">
              <a:spcBef>
                <a:spcPts val="0"/>
              </a:spcBef>
              <a:buNone/>
            </a:pPr>
            <a:endParaRPr lang="en-US" altLang="en-US" sz="300" dirty="0">
              <a:solidFill>
                <a:srgbClr val="000000"/>
              </a:solidFill>
              <a:latin typeface="Consolas" panose="020B0609020204030204" pitchFamily="49" charset="0"/>
              <a:cs typeface="Consolas" panose="020B0609020204030204" pitchFamily="49" charset="0"/>
            </a:endParaRPr>
          </a:p>
          <a:p>
            <a:pPr marL="0" indent="0">
              <a:spcBef>
                <a:spcPts val="0"/>
              </a:spcBef>
              <a:buNone/>
            </a:pPr>
            <a:r>
              <a:rPr lang="en-US" altLang="en-US" sz="300" dirty="0">
                <a:solidFill>
                  <a:srgbClr val="0000FF"/>
                </a:solidFill>
                <a:latin typeface="Consolas" panose="020B0609020204030204" pitchFamily="49" charset="0"/>
                <a:cs typeface="Consolas" panose="020B0609020204030204" pitchFamily="49" charset="0"/>
              </a:rPr>
              <a:t>let</a:t>
            </a:r>
            <a:r>
              <a:rPr lang="en-US" altLang="en-US" sz="300" dirty="0">
                <a:solidFill>
                  <a:srgbClr val="000000"/>
                </a:solidFill>
                <a:latin typeface="Consolas" panose="020B0609020204030204" pitchFamily="49" charset="0"/>
                <a:cs typeface="Consolas" panose="020B0609020204030204" pitchFamily="49" charset="0"/>
              </a:rPr>
              <a:t> execute event state =</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match</a:t>
            </a:r>
            <a:r>
              <a:rPr lang="en-US" altLang="en-US" sz="300" dirty="0">
                <a:solidFill>
                  <a:srgbClr val="000000"/>
                </a:solidFill>
                <a:latin typeface="Consolas" panose="020B0609020204030204" pitchFamily="49" charset="0"/>
                <a:cs typeface="Consolas" panose="020B0609020204030204" pitchFamily="49" charset="0"/>
              </a:rPr>
              <a:t> event, state </a:t>
            </a:r>
            <a:r>
              <a:rPr lang="en-US" altLang="en-US" sz="300" dirty="0">
                <a:solidFill>
                  <a:srgbClr val="0000FF"/>
                </a:solidFill>
                <a:latin typeface="Consolas" panose="020B0609020204030204" pitchFamily="49" charset="0"/>
                <a:cs typeface="Consolas" panose="020B0609020204030204" pitchFamily="49" charset="0"/>
              </a:rPr>
              <a:t>with</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000000"/>
                </a:solidFill>
                <a:latin typeface="Consolas" panose="020B0609020204030204" pitchFamily="49" charset="0"/>
                <a:cs typeface="Consolas" panose="020B0609020204030204" pitchFamily="49" charset="0"/>
              </a:rPr>
              <a:t>InsertQuarter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NoQuarter</a:t>
            </a:r>
            <a:r>
              <a:rPr lang="en-US" altLang="en-US" sz="300" dirty="0">
                <a:solidFill>
                  <a:srgbClr val="000000"/>
                </a:solidFill>
                <a:latin typeface="Consolas" panose="020B0609020204030204" pitchFamily="49" charset="0"/>
                <a:cs typeface="Consolas" panose="020B0609020204030204" pitchFamily="49" charset="0"/>
              </a:rPr>
              <a:t> n </a:t>
            </a:r>
            <a:r>
              <a:rPr lang="en-US" altLang="en-US" sz="300" dirty="0">
                <a:solidFill>
                  <a:srgbClr val="0000FF"/>
                </a:solidFill>
                <a:latin typeface="Consolas" panose="020B0609020204030204" pitchFamily="49" charset="0"/>
                <a:cs typeface="Consolas" panose="020B0609020204030204" pitchFamily="49" charset="0"/>
              </a:rPr>
              <a:t>-&gt;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HasQuarter</a:t>
            </a:r>
            <a:r>
              <a:rPr lang="en-US" altLang="en-US" sz="300" dirty="0">
                <a:solidFill>
                  <a:srgbClr val="000000"/>
                </a:solidFill>
                <a:latin typeface="Consolas" panose="020B0609020204030204" pitchFamily="49" charset="0"/>
                <a:cs typeface="Consolas" panose="020B0609020204030204" pitchFamily="49" charset="0"/>
              </a:rPr>
              <a:t> n</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 </a:t>
            </a:r>
            <a:r>
              <a:rPr lang="en-US" altLang="en-US" sz="300" dirty="0" err="1">
                <a:solidFill>
                  <a:srgbClr val="000000"/>
                </a:solidFill>
                <a:latin typeface="Consolas" panose="020B0609020204030204" pitchFamily="49" charset="0"/>
                <a:cs typeface="Consolas" panose="020B0609020204030204" pitchFamily="49" charset="0"/>
              </a:rPr>
              <a:t>EjectQuarter</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HasQuarter</a:t>
            </a:r>
            <a:r>
              <a:rPr lang="en-US" altLang="en-US" sz="300" dirty="0">
                <a:solidFill>
                  <a:srgbClr val="000000"/>
                </a:solidFill>
                <a:latin typeface="Consolas" panose="020B0609020204030204" pitchFamily="49" charset="0"/>
                <a:cs typeface="Consolas" panose="020B0609020204030204" pitchFamily="49" charset="0"/>
              </a:rPr>
              <a:t> n </a:t>
            </a:r>
            <a:r>
              <a:rPr lang="en-US" altLang="en-US" sz="300" dirty="0">
                <a:solidFill>
                  <a:srgbClr val="0000FF"/>
                </a:solidFill>
                <a:latin typeface="Consolas" panose="020B0609020204030204" pitchFamily="49" charset="0"/>
                <a:cs typeface="Consolas" panose="020B0609020204030204" pitchFamily="49" charset="0"/>
              </a:rPr>
              <a:t>-&gt;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NoQuarter</a:t>
            </a:r>
            <a:r>
              <a:rPr lang="en-US" altLang="en-US" sz="300" dirty="0">
                <a:solidFill>
                  <a:srgbClr val="000000"/>
                </a:solidFill>
                <a:latin typeface="Consolas" panose="020B0609020204030204" pitchFamily="49" charset="0"/>
                <a:cs typeface="Consolas" panose="020B0609020204030204" pitchFamily="49" charset="0"/>
              </a:rPr>
              <a:t> n</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 Dispense, </a:t>
            </a:r>
            <a:r>
              <a:rPr lang="en-US" altLang="en-US" sz="300" dirty="0" err="1">
                <a:solidFill>
                  <a:srgbClr val="000000"/>
                </a:solidFill>
                <a:latin typeface="Consolas" panose="020B0609020204030204" pitchFamily="49" charset="0"/>
                <a:cs typeface="Consolas" panose="020B0609020204030204" pitchFamily="49" charset="0"/>
              </a:rPr>
              <a:t>HasQuarter</a:t>
            </a:r>
            <a:r>
              <a:rPr lang="en-US" altLang="en-US" sz="300" dirty="0">
                <a:solidFill>
                  <a:srgbClr val="000000"/>
                </a:solidFill>
                <a:latin typeface="Consolas" panose="020B0609020204030204" pitchFamily="49" charset="0"/>
                <a:cs typeface="Consolas" panose="020B0609020204030204" pitchFamily="49" charset="0"/>
              </a:rPr>
              <a:t> gumballs </a:t>
            </a:r>
            <a:r>
              <a:rPr lang="en-US" altLang="en-US" sz="300" dirty="0">
                <a:solidFill>
                  <a:srgbClr val="0000FF"/>
                </a:solidFill>
                <a:latin typeface="Consolas" panose="020B0609020204030204" pitchFamily="49" charset="0"/>
                <a:cs typeface="Consolas" panose="020B0609020204030204" pitchFamily="49" charset="0"/>
              </a:rPr>
              <a:t>-&gt;</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a:solidFill>
                  <a:srgbClr val="0000FF"/>
                </a:solidFill>
                <a:latin typeface="Consolas" panose="020B0609020204030204" pitchFamily="49" charset="0"/>
                <a:cs typeface="Consolas" panose="020B0609020204030204" pitchFamily="49" charset="0"/>
              </a:rPr>
              <a:t>match</a:t>
            </a:r>
            <a:r>
              <a:rPr lang="en-US" altLang="en-US" sz="300" dirty="0">
                <a:solidFill>
                  <a:srgbClr val="000000"/>
                </a:solidFill>
                <a:latin typeface="Consolas" panose="020B0609020204030204" pitchFamily="49" charset="0"/>
                <a:cs typeface="Consolas" panose="020B0609020204030204" pitchFamily="49" charset="0"/>
              </a:rPr>
              <a:t> gumballs </a:t>
            </a:r>
            <a:r>
              <a:rPr lang="en-US" altLang="en-US" sz="300" dirty="0">
                <a:solidFill>
                  <a:srgbClr val="0000FF"/>
                </a:solidFill>
                <a:latin typeface="Consolas" panose="020B0609020204030204" pitchFamily="49" charset="0"/>
                <a:cs typeface="Consolas" panose="020B0609020204030204" pitchFamily="49" charset="0"/>
              </a:rPr>
              <a:t>with</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 1 </a:t>
            </a:r>
            <a:r>
              <a:rPr lang="en-US" altLang="en-US" sz="300" dirty="0">
                <a:solidFill>
                  <a:srgbClr val="0000FF"/>
                </a:solidFill>
                <a:latin typeface="Consolas" panose="020B0609020204030204" pitchFamily="49" charset="0"/>
                <a:cs typeface="Consolas" panose="020B0609020204030204" pitchFamily="49" charset="0"/>
              </a:rPr>
              <a:t>-&gt;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SoldOut</a:t>
            </a:r>
            <a:endParaRPr lang="en-US" altLang="en-US" sz="300" dirty="0">
              <a:solidFill>
                <a:srgbClr val="000000"/>
              </a:solidFill>
              <a:latin typeface="Consolas" panose="020B0609020204030204" pitchFamily="49" charset="0"/>
              <a:cs typeface="Consolas" panose="020B0609020204030204" pitchFamily="49" charset="0"/>
            </a:endParaRP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 _ </a:t>
            </a:r>
            <a:r>
              <a:rPr lang="en-US" altLang="en-US" sz="300" dirty="0">
                <a:solidFill>
                  <a:srgbClr val="0000FF"/>
                </a:solidFill>
                <a:latin typeface="Consolas" panose="020B0609020204030204" pitchFamily="49" charset="0"/>
                <a:cs typeface="Consolas" panose="020B0609020204030204" pitchFamily="49" charset="0"/>
              </a:rPr>
              <a:t>-&gt;</a:t>
            </a:r>
            <a:r>
              <a:rPr lang="en-US" altLang="en-US" sz="300" dirty="0">
                <a:solidFill>
                  <a:srgbClr val="000000"/>
                </a:solidFill>
                <a:latin typeface="Consolas" panose="020B0609020204030204" pitchFamily="49" charset="0"/>
                <a:cs typeface="Consolas" panose="020B0609020204030204" pitchFamily="49" charset="0"/>
              </a:rPr>
              <a:t> </a:t>
            </a:r>
            <a:r>
              <a:rPr lang="en-US" altLang="en-US" sz="300" dirty="0" err="1">
                <a:solidFill>
                  <a:srgbClr val="000000"/>
                </a:solidFill>
                <a:latin typeface="Consolas" panose="020B0609020204030204" pitchFamily="49" charset="0"/>
                <a:cs typeface="Consolas" panose="020B0609020204030204" pitchFamily="49" charset="0"/>
              </a:rPr>
              <a:t>NoQuarter</a:t>
            </a:r>
            <a:r>
              <a:rPr lang="en-US" altLang="en-US" sz="300" dirty="0">
                <a:solidFill>
                  <a:srgbClr val="000000"/>
                </a:solidFill>
                <a:latin typeface="Consolas" panose="020B0609020204030204" pitchFamily="49" charset="0"/>
                <a:cs typeface="Consolas" panose="020B0609020204030204" pitchFamily="49" charset="0"/>
              </a:rPr>
              <a:t> (gumballs - 1)</a:t>
            </a:r>
          </a:p>
          <a:p>
            <a:pPr marL="0" indent="0">
              <a:spcBef>
                <a:spcPts val="0"/>
              </a:spcBef>
              <a:buNone/>
            </a:pPr>
            <a:r>
              <a:rPr lang="en-US" altLang="en-US" sz="300" dirty="0">
                <a:solidFill>
                  <a:srgbClr val="000000"/>
                </a:solidFill>
                <a:latin typeface="Consolas" panose="020B0609020204030204" pitchFamily="49" charset="0"/>
                <a:cs typeface="Consolas" panose="020B0609020204030204" pitchFamily="49" charset="0"/>
              </a:rPr>
              <a:t>    | _ </a:t>
            </a:r>
            <a:r>
              <a:rPr lang="en-US" altLang="en-US" sz="300" dirty="0">
                <a:solidFill>
                  <a:srgbClr val="0000FF"/>
                </a:solidFill>
                <a:latin typeface="Consolas" panose="020B0609020204030204" pitchFamily="49" charset="0"/>
                <a:cs typeface="Consolas" panose="020B0609020204030204" pitchFamily="49" charset="0"/>
              </a:rPr>
              <a:t>-&gt;</a:t>
            </a:r>
            <a:r>
              <a:rPr lang="en-US" altLang="en-US" sz="300" dirty="0">
                <a:solidFill>
                  <a:srgbClr val="000000"/>
                </a:solidFill>
                <a:latin typeface="Consolas" panose="020B0609020204030204" pitchFamily="49" charset="0"/>
                <a:cs typeface="Consolas" panose="020B0609020204030204" pitchFamily="49" charset="0"/>
              </a:rPr>
              <a:t> state </a:t>
            </a:r>
            <a:endParaRPr lang="en-US" altLang="en-US" sz="300" dirty="0">
              <a:latin typeface="Arial" panose="020B0604020202020204" pitchFamily="34" charset="0"/>
            </a:endParaRPr>
          </a:p>
          <a:p>
            <a:pPr marL="0" indent="0">
              <a:spcBef>
                <a:spcPts val="0"/>
              </a:spcBef>
              <a:buNone/>
            </a:pPr>
            <a:endParaRPr lang="en-US" sz="300" dirty="0"/>
          </a:p>
        </p:txBody>
      </p:sp>
      <p:sp>
        <p:nvSpPr>
          <p:cNvPr id="10" name="Title 9"/>
          <p:cNvSpPr>
            <a:spLocks noGrp="1"/>
          </p:cNvSpPr>
          <p:nvPr>
            <p:ph type="title"/>
          </p:nvPr>
        </p:nvSpPr>
        <p:spPr/>
        <p:txBody>
          <a:bodyPr/>
          <a:lstStyle/>
          <a:p>
            <a:r>
              <a:rPr lang="en-US"/>
              <a:t>State</a:t>
            </a:r>
            <a:endParaRPr lang="en-US" dirty="0"/>
          </a:p>
        </p:txBody>
      </p:sp>
    </p:spTree>
    <p:extLst>
      <p:ext uri="{BB962C8B-B14F-4D97-AF65-F5344CB8AC3E}">
        <p14:creationId xmlns:p14="http://schemas.microsoft.com/office/powerpoint/2010/main" val="104909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fade">
                                      <p:cBhvr>
                                        <p:cTn id="34" dur="500"/>
                                        <p:tgtEl>
                                          <p:spTgt spid="6">
                                            <p:txEl>
                                              <p:pRg st="10" end="1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fade">
                                      <p:cBhvr>
                                        <p:cTn id="37" dur="500"/>
                                        <p:tgtEl>
                                          <p:spTgt spid="6">
                                            <p:txEl>
                                              <p:pRg st="11" end="1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animEffect transition="in" filter="fade">
                                      <p:cBhvr>
                                        <p:cTn id="40" dur="500"/>
                                        <p:tgtEl>
                                          <p:spTgt spid="6">
                                            <p:txEl>
                                              <p:pRg st="12" end="1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animEffect transition="in" filter="fade">
                                      <p:cBhvr>
                                        <p:cTn id="43" dur="500"/>
                                        <p:tgtEl>
                                          <p:spTgt spid="6">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xEl>
                                              <p:pRg st="14" end="14"/>
                                            </p:txEl>
                                          </p:spTgt>
                                        </p:tgtEl>
                                        <p:attrNameLst>
                                          <p:attrName>style.visibility</p:attrName>
                                        </p:attrNameLst>
                                      </p:cBhvr>
                                      <p:to>
                                        <p:strVal val="visible"/>
                                      </p:to>
                                    </p:set>
                                    <p:animEffect transition="in" filter="fade">
                                      <p:cBhvr>
                                        <p:cTn id="46" dur="500"/>
                                        <p:tgtEl>
                                          <p:spTgt spid="6">
                                            <p:txEl>
                                              <p:pRg st="14" end="14"/>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txEl>
                                              <p:pRg st="15" end="15"/>
                                            </p:txEl>
                                          </p:spTgt>
                                        </p:tgtEl>
                                        <p:attrNameLst>
                                          <p:attrName>style.visibility</p:attrName>
                                        </p:attrNameLst>
                                      </p:cBhvr>
                                      <p:to>
                                        <p:strVal val="visible"/>
                                      </p:to>
                                    </p:set>
                                    <p:animEffect transition="in" filter="fade">
                                      <p:cBhvr>
                                        <p:cTn id="49" dur="500"/>
                                        <p:tgtEl>
                                          <p:spTgt spid="6">
                                            <p:txEl>
                                              <p:pRg st="15" end="15"/>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16" end="16"/>
                                            </p:txEl>
                                          </p:spTgt>
                                        </p:tgtEl>
                                        <p:attrNameLst>
                                          <p:attrName>style.visibility</p:attrName>
                                        </p:attrNameLst>
                                      </p:cBhvr>
                                      <p:to>
                                        <p:strVal val="visible"/>
                                      </p:to>
                                    </p:set>
                                    <p:animEffect transition="in" filter="fade">
                                      <p:cBhvr>
                                        <p:cTn id="52" dur="500"/>
                                        <p:tgtEl>
                                          <p:spTgt spid="6">
                                            <p:txEl>
                                              <p:pRg st="16" end="16"/>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7" end="17"/>
                                            </p:txEl>
                                          </p:spTgt>
                                        </p:tgtEl>
                                        <p:attrNameLst>
                                          <p:attrName>style.visibility</p:attrName>
                                        </p:attrNameLst>
                                      </p:cBhvr>
                                      <p:to>
                                        <p:strVal val="visible"/>
                                      </p:to>
                                    </p:set>
                                    <p:animEffect transition="in" filter="fade">
                                      <p:cBhvr>
                                        <p:cTn id="55" dur="500"/>
                                        <p:tgtEl>
                                          <p:spTgt spid="6">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18" end="18"/>
                                            </p:txEl>
                                          </p:spTgt>
                                        </p:tgtEl>
                                        <p:attrNameLst>
                                          <p:attrName>style.visibility</p:attrName>
                                        </p:attrNameLst>
                                      </p:cBhvr>
                                      <p:to>
                                        <p:strVal val="visible"/>
                                      </p:to>
                                    </p:set>
                                    <p:animEffect transition="in" filter="fade">
                                      <p:cBhvr>
                                        <p:cTn id="58"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State</a:t>
            </a:r>
            <a:endParaRPr lang="en-US" dirty="0"/>
          </a:p>
        </p:txBody>
      </p:sp>
      <p:sp>
        <p:nvSpPr>
          <p:cNvPr id="16" name="Content Placeholder 15"/>
          <p:cNvSpPr>
            <a:spLocks noGrp="1"/>
          </p:cNvSpPr>
          <p:nvPr>
            <p:ph idx="1"/>
          </p:nvPr>
        </p:nvSpPr>
        <p:spPr/>
        <p:txBody>
          <a:bodyPr>
            <a:normAutofit/>
          </a:bodyPr>
          <a:lstStyle/>
          <a:p>
            <a:r>
              <a:rPr lang="en-US" altLang="en-US" dirty="0"/>
              <a:t>Discriminated unions: </a:t>
            </a:r>
          </a:p>
          <a:p>
            <a:pPr lvl="1"/>
            <a:r>
              <a:rPr lang="en-US" altLang="en-US" dirty="0"/>
              <a:t>Poor man’s inheritance/polymorphism</a:t>
            </a:r>
          </a:p>
          <a:p>
            <a:pPr lvl="1"/>
            <a:r>
              <a:rPr lang="en-US" altLang="en-US" dirty="0"/>
              <a:t>Represent events as values instead of method calls</a:t>
            </a:r>
          </a:p>
          <a:p>
            <a:r>
              <a:rPr lang="en-US" altLang="en-US" dirty="0"/>
              <a:t>Pattern matching: </a:t>
            </a:r>
          </a:p>
          <a:p>
            <a:pPr lvl="1"/>
            <a:r>
              <a:rPr lang="en-US" altLang="en-US" dirty="0"/>
              <a:t>Handle catch-all/default cases all in one place</a:t>
            </a:r>
          </a:p>
          <a:p>
            <a:pPr lvl="1"/>
            <a:r>
              <a:rPr lang="en-US" altLang="en-US" dirty="0"/>
              <a:t>Compiler fails to compile if all cases are not covered</a:t>
            </a:r>
          </a:p>
        </p:txBody>
      </p:sp>
    </p:spTree>
    <p:extLst>
      <p:ext uri="{BB962C8B-B14F-4D97-AF65-F5344CB8AC3E}">
        <p14:creationId xmlns:p14="http://schemas.microsoft.com/office/powerpoint/2010/main" val="340473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6">
                                            <p:txEl>
                                              <p:pRg st="4" end="4"/>
                                            </p:txEl>
                                          </p:spTgt>
                                        </p:tgtEl>
                                        <p:attrNameLst>
                                          <p:attrName>style.visibility</p:attrName>
                                        </p:attrNameLst>
                                      </p:cBhvr>
                                      <p:to>
                                        <p:strVal val="visible"/>
                                      </p:to>
                                    </p:set>
                                    <p:animEffect transition="in" filter="fade">
                                      <p:cBhvr>
                                        <p:cTn id="24" dur="500"/>
                                        <p:tgtEl>
                                          <p:spTgt spid="16">
                                            <p:txEl>
                                              <p:pRg st="4" end="4"/>
                                            </p:txEl>
                                          </p:spTgt>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Summary</a:t>
            </a:r>
          </a:p>
        </p:txBody>
      </p:sp>
      <p:sp>
        <p:nvSpPr>
          <p:cNvPr id="16" name="Content Placeholder 15"/>
          <p:cNvSpPr>
            <a:spLocks noGrp="1"/>
          </p:cNvSpPr>
          <p:nvPr>
            <p:ph idx="1"/>
          </p:nvPr>
        </p:nvSpPr>
        <p:spPr/>
        <p:txBody>
          <a:bodyPr>
            <a:normAutofit/>
          </a:bodyPr>
          <a:lstStyle/>
          <a:p>
            <a:r>
              <a:rPr lang="en-US" altLang="en-US" dirty="0"/>
              <a:t>Look to the function</a:t>
            </a:r>
          </a:p>
          <a:p>
            <a:r>
              <a:rPr lang="en-US" altLang="en-US" dirty="0"/>
              <a:t>Use partial application to load functions with state</a:t>
            </a:r>
          </a:p>
          <a:p>
            <a:r>
              <a:rPr lang="en-US" altLang="en-US" dirty="0"/>
              <a:t>Use discriminated unions for polymorphic values and represent events as values</a:t>
            </a:r>
          </a:p>
          <a:p>
            <a:r>
              <a:rPr lang="en-US" altLang="en-US" dirty="0"/>
              <a:t>Use pattern matching to employ the compiler as guarantee that all cases are covered</a:t>
            </a:r>
          </a:p>
        </p:txBody>
      </p:sp>
    </p:spTree>
    <p:extLst>
      <p:ext uri="{BB962C8B-B14F-4D97-AF65-F5344CB8AC3E}">
        <p14:creationId xmlns:p14="http://schemas.microsoft.com/office/powerpoint/2010/main" val="1663551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Other Examples</a:t>
            </a:r>
          </a:p>
        </p:txBody>
      </p:sp>
      <p:sp>
        <p:nvSpPr>
          <p:cNvPr id="7" name="Content Placeholder 6"/>
          <p:cNvSpPr>
            <a:spLocks noGrp="1"/>
          </p:cNvSpPr>
          <p:nvPr>
            <p:ph idx="1"/>
          </p:nvPr>
        </p:nvSpPr>
        <p:spPr/>
        <p:txBody>
          <a:bodyPr/>
          <a:lstStyle/>
          <a:p>
            <a:r>
              <a:rPr lang="en-US" dirty="0"/>
              <a:t>Visitor</a:t>
            </a:r>
          </a:p>
          <a:p>
            <a:r>
              <a:rPr lang="en-US" dirty="0"/>
              <a:t>Composite</a:t>
            </a:r>
          </a:p>
          <a:p>
            <a:r>
              <a:rPr lang="en-US" dirty="0"/>
              <a:t>Adapter</a:t>
            </a:r>
          </a:p>
          <a:p>
            <a:r>
              <a:rPr lang="en-US" dirty="0"/>
              <a:t>Null Object</a:t>
            </a:r>
          </a:p>
        </p:txBody>
      </p:sp>
    </p:spTree>
    <p:extLst>
      <p:ext uri="{BB962C8B-B14F-4D97-AF65-F5344CB8AC3E}">
        <p14:creationId xmlns:p14="http://schemas.microsoft.com/office/powerpoint/2010/main" val="3650363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Office Theme">
  <a:themeElements>
    <a:clrScheme name="Blueprint">
      <a:dk1>
        <a:srgbClr val="000000"/>
      </a:dk1>
      <a:lt1>
        <a:sysClr val="window" lastClr="FFFFFF"/>
      </a:lt1>
      <a:dk2>
        <a:srgbClr val="113649"/>
      </a:dk2>
      <a:lt2>
        <a:srgbClr val="FFFFFF"/>
      </a:lt2>
      <a:accent1>
        <a:srgbClr val="E4C596"/>
      </a:accent1>
      <a:accent2>
        <a:srgbClr val="BBDEEF"/>
      </a:accent2>
      <a:accent3>
        <a:srgbClr val="A5A5A5"/>
      </a:accent3>
      <a:accent4>
        <a:srgbClr val="FFC000"/>
      </a:accent4>
      <a:accent5>
        <a:srgbClr val="4472C4"/>
      </a:accent5>
      <a:accent6>
        <a:srgbClr val="70AD47"/>
      </a:accent6>
      <a:hlink>
        <a:srgbClr val="0563C1"/>
      </a:hlink>
      <a:folHlink>
        <a:srgbClr val="954F72"/>
      </a:folHlink>
    </a:clrScheme>
    <a:fontScheme name="Design Pattern">
      <a:majorFont>
        <a:latin typeface="handwriting-draft_free-version"/>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27837</TotalTime>
  <Words>1552</Words>
  <Application>Microsoft Office PowerPoint</Application>
  <PresentationFormat>Widescreen</PresentationFormat>
  <Paragraphs>1282</Paragraphs>
  <Slides>108</Slides>
  <Notes>6</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108</vt:i4>
      </vt:variant>
    </vt:vector>
  </HeadingPairs>
  <TitlesOfParts>
    <vt:vector size="118" baseType="lpstr">
      <vt:lpstr>Arial</vt:lpstr>
      <vt:lpstr>Calibri</vt:lpstr>
      <vt:lpstr>Calibri Light</vt:lpstr>
      <vt:lpstr>Consolas</vt:lpstr>
      <vt:lpstr>Elephant</vt:lpstr>
      <vt:lpstr>handwriting-draft_free-version</vt:lpstr>
      <vt:lpstr>Open Sans Light</vt:lpstr>
      <vt:lpstr>Segoe Print</vt:lpstr>
      <vt:lpstr>Office Theme</vt:lpstr>
      <vt:lpstr>1_Office Theme</vt:lpstr>
      <vt:lpstr>Functional  Design  Patterns  in F#</vt:lpstr>
      <vt:lpstr>PowerPoint Presentation</vt:lpstr>
      <vt:lpstr>PowerPoint Presentation</vt:lpstr>
      <vt:lpstr>PowerPoint Presentation</vt:lpstr>
      <vt:lpstr>Strategy</vt:lpstr>
      <vt:lpstr>Strategy</vt:lpstr>
      <vt:lpstr>Strategy</vt:lpstr>
      <vt:lpstr>Strategy</vt:lpstr>
      <vt:lpstr>Strategy</vt:lpstr>
      <vt:lpstr>Strategy</vt:lpstr>
      <vt:lpstr>Strategy</vt:lpstr>
      <vt:lpstr>Strategy</vt:lpstr>
      <vt:lpstr>Strategy</vt:lpstr>
      <vt:lpstr>PowerPoint Presentation</vt:lpstr>
      <vt:lpstr>Strategy</vt:lpstr>
      <vt:lpstr>PowerPoint Presentation</vt:lpstr>
      <vt:lpstr>Strategy</vt:lpstr>
      <vt:lpstr>Strategy</vt:lpstr>
      <vt:lpstr>Strategy</vt:lpstr>
      <vt:lpstr>PowerPoint Presentation</vt:lpstr>
      <vt:lpstr>Strategy</vt:lpstr>
      <vt:lpstr>Strategy</vt:lpstr>
      <vt:lpstr>Strategy</vt:lpstr>
      <vt:lpstr>Strategy</vt:lpstr>
      <vt:lpstr>Strategy</vt:lpstr>
      <vt:lpstr>PowerPoint Presentation</vt:lpstr>
      <vt:lpstr>Strategy</vt:lpstr>
      <vt:lpstr>PowerPoint Presentation</vt:lpstr>
      <vt:lpstr>Strategy</vt:lpstr>
      <vt:lpstr>Strategy</vt:lpstr>
      <vt:lpstr>Strategy</vt:lpstr>
      <vt:lpstr>PowerPoint Presentation</vt:lpstr>
      <vt:lpstr>Strategy</vt:lpstr>
      <vt:lpstr>An Observation</vt:lpstr>
      <vt:lpstr>An Observation</vt:lpstr>
      <vt:lpstr>If you have a class with two methods, and one of them is the constructor, you have  a function.</vt:lpstr>
      <vt:lpstr>Template Method</vt:lpstr>
      <vt:lpstr>Template Method</vt:lpstr>
      <vt:lpstr>Template Method</vt:lpstr>
      <vt:lpstr>Template Method</vt:lpstr>
      <vt:lpstr>Template Method</vt:lpstr>
      <vt:lpstr>Template Method</vt:lpstr>
      <vt:lpstr>Template Method</vt:lpstr>
      <vt:lpstr>Template Method</vt:lpstr>
      <vt:lpstr>Template Method</vt:lpstr>
      <vt:lpstr>Template Method</vt:lpstr>
      <vt:lpstr>Template Method</vt:lpstr>
      <vt:lpstr>PowerPoint Presentation</vt:lpstr>
      <vt:lpstr>Template Method</vt:lpstr>
      <vt:lpstr>PowerPoint Presentation</vt:lpstr>
      <vt:lpstr>PowerPoint Presentation</vt:lpstr>
      <vt:lpstr>Template Method</vt:lpstr>
      <vt:lpstr>Template Method</vt:lpstr>
      <vt:lpstr>Template Method</vt:lpstr>
      <vt:lpstr>Template Method</vt:lpstr>
      <vt:lpstr>Template Method</vt:lpstr>
      <vt:lpstr>Template Method</vt:lpstr>
      <vt:lpstr>PowerPoint Presentation</vt:lpstr>
      <vt:lpstr>Template Method</vt:lpstr>
      <vt:lpstr>Dependency Injection</vt:lpstr>
      <vt:lpstr>Dependency Injection</vt:lpstr>
      <vt:lpstr>Dependency Injection</vt:lpstr>
      <vt:lpstr>Dependency Injection</vt:lpstr>
      <vt:lpstr>Dependency Injection</vt:lpstr>
      <vt:lpstr>Dependency Injection</vt:lpstr>
      <vt:lpstr>Dependency Injection</vt:lpstr>
      <vt:lpstr>PowerPoint Presentation</vt:lpstr>
      <vt:lpstr>Dependency Injection</vt:lpstr>
      <vt:lpstr>PowerPoint Presentation</vt:lpstr>
      <vt:lpstr>Dependency Injection</vt:lpstr>
      <vt:lpstr>Dependency Injection</vt:lpstr>
      <vt:lpstr>PowerPoint Presentation</vt:lpstr>
      <vt:lpstr>Dependency Injection</vt:lpstr>
      <vt:lpstr>PowerPoint Presentation</vt:lpstr>
      <vt:lpstr>Look to the function</vt:lpstr>
      <vt:lpstr>PowerPoint Presentation</vt:lpstr>
      <vt:lpstr>PowerPoint Presentation</vt:lpstr>
      <vt:lpstr>PowerPoint Presentation</vt:lpstr>
      <vt:lpstr>State</vt:lpstr>
      <vt:lpstr>State</vt:lpstr>
      <vt:lpstr>State</vt:lpstr>
      <vt:lpstr>State</vt:lpstr>
      <vt:lpstr>State</vt:lpstr>
      <vt:lpstr>State</vt:lpstr>
      <vt:lpstr>State</vt:lpstr>
      <vt:lpstr>State</vt:lpstr>
      <vt:lpstr>State</vt:lpstr>
      <vt:lpstr>State</vt:lpstr>
      <vt:lpstr>State</vt:lpstr>
      <vt:lpstr>PowerPoint Presentation</vt:lpstr>
      <vt:lpstr>State</vt:lpstr>
      <vt:lpstr>State</vt:lpstr>
      <vt:lpstr>State</vt:lpstr>
      <vt:lpstr>State</vt:lpstr>
      <vt:lpstr>PowerPoint Presentation</vt:lpstr>
      <vt:lpstr>State</vt:lpstr>
      <vt:lpstr>State</vt:lpstr>
      <vt:lpstr>Summary</vt:lpstr>
      <vt:lpstr>Other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DevSpace would like to thank our sponsors!</vt:lpstr>
      <vt:lpstr>Image 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Collins</dc:creator>
  <cp:lastModifiedBy>Brad Collins</cp:lastModifiedBy>
  <cp:revision>533</cp:revision>
  <dcterms:created xsi:type="dcterms:W3CDTF">2016-09-21T12:10:15Z</dcterms:created>
  <dcterms:modified xsi:type="dcterms:W3CDTF">2016-10-30T18:04:28Z</dcterms:modified>
</cp:coreProperties>
</file>